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73" r:id="rId4"/>
    <p:sldId id="261" r:id="rId5"/>
    <p:sldId id="263" r:id="rId6"/>
    <p:sldId id="262" r:id="rId7"/>
    <p:sldId id="272" r:id="rId8"/>
    <p:sldId id="287" r:id="rId9"/>
    <p:sldId id="259" r:id="rId10"/>
    <p:sldId id="258" r:id="rId11"/>
    <p:sldId id="260" r:id="rId12"/>
    <p:sldId id="277" r:id="rId13"/>
    <p:sldId id="279" r:id="rId14"/>
    <p:sldId id="289" r:id="rId15"/>
    <p:sldId id="288" r:id="rId16"/>
    <p:sldId id="274" r:id="rId17"/>
    <p:sldId id="292" r:id="rId18"/>
    <p:sldId id="264" r:id="rId19"/>
    <p:sldId id="282" r:id="rId20"/>
    <p:sldId id="283" r:id="rId21"/>
    <p:sldId id="285" r:id="rId22"/>
    <p:sldId id="284" r:id="rId23"/>
    <p:sldId id="291" r:id="rId24"/>
    <p:sldId id="290" r:id="rId25"/>
    <p:sldId id="268" r:id="rId26"/>
    <p:sldId id="286" r:id="rId27"/>
    <p:sldId id="265" r:id="rId28"/>
    <p:sldId id="278" r:id="rId29"/>
    <p:sldId id="269" r:id="rId30"/>
    <p:sldId id="293" r:id="rId31"/>
    <p:sldId id="294" r:id="rId32"/>
    <p:sldId id="295" r:id="rId33"/>
    <p:sldId id="296" r:id="rId34"/>
    <p:sldId id="271" r:id="rId3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7C7C"/>
    <a:srgbClr val="F2F2F2"/>
    <a:srgbClr val="A2A1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89556" autoAdjust="0"/>
  </p:normalViewPr>
  <p:slideViewPr>
    <p:cSldViewPr snapToGrid="0">
      <p:cViewPr varScale="1">
        <p:scale>
          <a:sx n="100" d="100"/>
          <a:sy n="100" d="100"/>
        </p:scale>
        <p:origin x="1254" y="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A01D89-32F4-48B8-9B14-02747FFD354F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97F8D9-12BD-4D54-A786-DBC3750A6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636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7F8D9-12BD-4D54-A786-DBC3750A6CC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219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ea typeface="G마켓 산스 TTF Light" panose="02000000000000000000" pitchFamily="2" charset="-127"/>
              </a:rPr>
              <a:t>▶ </a:t>
            </a:r>
            <a:r>
              <a:rPr lang="en-US" altLang="ko-KR" sz="1200" dirty="0">
                <a:ea typeface="G마켓 산스 TTF Light" panose="02000000000000000000" pitchFamily="2" charset="-127"/>
              </a:rPr>
              <a:t>AI </a:t>
            </a:r>
            <a:r>
              <a:rPr lang="ko-KR" altLang="en-US" sz="1200" dirty="0">
                <a:ea typeface="G마켓 산스 TTF Light" panose="02000000000000000000" pitchFamily="2" charset="-127"/>
              </a:rPr>
              <a:t>딥러닝 기술을 이용하여</a:t>
            </a:r>
            <a:r>
              <a:rPr lang="en-US" altLang="ko-KR" sz="1200" dirty="0">
                <a:ea typeface="G마켓 산스 TTF Light" panose="02000000000000000000" pitchFamily="2" charset="-127"/>
              </a:rPr>
              <a:t>,</a:t>
            </a:r>
          </a:p>
          <a:p>
            <a:r>
              <a:rPr lang="ko-KR" altLang="en-US" sz="1200" dirty="0">
                <a:ea typeface="G마켓 산스 TTF Light" panose="02000000000000000000" pitchFamily="2" charset="-127"/>
              </a:rPr>
              <a:t>졸음 운전을 감지하면 경고음이 </a:t>
            </a:r>
            <a:endParaRPr lang="en-US" altLang="ko-KR" sz="1200" dirty="0">
              <a:ea typeface="G마켓 산스 TTF Light" panose="02000000000000000000" pitchFamily="2" charset="-127"/>
            </a:endParaRPr>
          </a:p>
          <a:p>
            <a:r>
              <a:rPr lang="ko-KR" altLang="en-US" sz="1200" dirty="0">
                <a:ea typeface="G마켓 산스 TTF Light" panose="02000000000000000000" pitchFamily="2" charset="-127"/>
              </a:rPr>
              <a:t>재생되는</a:t>
            </a:r>
            <a:r>
              <a:rPr lang="en-US" altLang="ko-KR" sz="1200" dirty="0">
                <a:ea typeface="G마켓 산스 TTF Light" panose="02000000000000000000" pitchFamily="2" charset="-127"/>
              </a:rPr>
              <a:t> </a:t>
            </a:r>
            <a:r>
              <a:rPr lang="ko-KR" altLang="en-US" sz="1200" dirty="0">
                <a:ea typeface="G마켓 산스 TTF Light" panose="02000000000000000000" pitchFamily="2" charset="-127"/>
              </a:rPr>
              <a:t>알람 서비스 </a:t>
            </a:r>
            <a:endParaRPr lang="en-US" altLang="ko-KR" sz="1200" dirty="0">
              <a:ea typeface="G마켓 산스 TTF Light" panose="02000000000000000000" pitchFamily="2" charset="-127"/>
            </a:endParaRPr>
          </a:p>
          <a:p>
            <a:r>
              <a:rPr lang="ko-KR" altLang="en-US" sz="1200" dirty="0">
                <a:ea typeface="G마켓 산스 TTF Light" panose="02000000000000000000" pitchFamily="2" charset="-127"/>
              </a:rPr>
              <a:t>▶</a:t>
            </a:r>
            <a:r>
              <a:rPr lang="en-US" altLang="ko-KR" sz="1200" dirty="0">
                <a:ea typeface="G마켓 산스 TTF Light" panose="02000000000000000000" pitchFamily="2" charset="-127"/>
              </a:rPr>
              <a:t>(</a:t>
            </a:r>
            <a:r>
              <a:rPr lang="ko-KR" altLang="en-US" sz="1200" dirty="0">
                <a:ea typeface="G마켓 산스 TTF Light" panose="02000000000000000000" pitchFamily="2" charset="-127"/>
              </a:rPr>
              <a:t>네비게이션 어플의 추가 기능이라는 설정</a:t>
            </a:r>
            <a:r>
              <a:rPr lang="en-US" altLang="ko-KR" sz="1200" dirty="0">
                <a:ea typeface="G마켓 산스 TTF Light" panose="02000000000000000000" pitchFamily="2" charset="-127"/>
              </a:rPr>
              <a:t>)</a:t>
            </a:r>
            <a:r>
              <a:rPr lang="ko-KR" altLang="en-US" sz="1200" dirty="0">
                <a:ea typeface="G마켓 산스 TTF Light" panose="02000000000000000000" pitchFamily="2" charset="-127"/>
              </a:rPr>
              <a:t>카메라가 사람의 얼굴과 눈을 </a:t>
            </a:r>
            <a:endParaRPr lang="en-US" altLang="ko-KR" sz="1200" dirty="0">
              <a:ea typeface="G마켓 산스 TTF Light" panose="02000000000000000000" pitchFamily="2" charset="-127"/>
            </a:endParaRPr>
          </a:p>
          <a:p>
            <a:r>
              <a:rPr lang="ko-KR" altLang="en-US" sz="1200" dirty="0">
                <a:ea typeface="G마켓 산스 TTF Light" panose="02000000000000000000" pitchFamily="2" charset="-127"/>
              </a:rPr>
              <a:t>인식하여</a:t>
            </a:r>
            <a:r>
              <a:rPr lang="en-US" altLang="ko-KR" sz="1200" dirty="0">
                <a:ea typeface="G마켓 산스 TTF Light" panose="02000000000000000000" pitchFamily="2" charset="-127"/>
              </a:rPr>
              <a:t>, </a:t>
            </a:r>
            <a:r>
              <a:rPr lang="ko-KR" altLang="en-US" sz="1200" dirty="0">
                <a:ea typeface="G마켓 산스 TTF Light" panose="02000000000000000000" pitchFamily="2" charset="-127"/>
              </a:rPr>
              <a:t>뜨고 감은 눈으로 점수를 </a:t>
            </a:r>
            <a:endParaRPr lang="en-US" altLang="ko-KR" sz="1200" dirty="0">
              <a:ea typeface="G마켓 산스 TTF Light" panose="02000000000000000000" pitchFamily="2" charset="-127"/>
            </a:endParaRPr>
          </a:p>
          <a:p>
            <a:r>
              <a:rPr lang="ko-KR" altLang="en-US" sz="1200" dirty="0">
                <a:ea typeface="G마켓 산스 TTF Light" panose="02000000000000000000" pitchFamily="2" charset="-127"/>
              </a:rPr>
              <a:t>가감하는 방식</a:t>
            </a:r>
            <a:endParaRPr lang="en-US" altLang="ko-KR" sz="1200" dirty="0">
              <a:ea typeface="G마켓 산스 TTF Light" panose="02000000000000000000" pitchFamily="2" charset="-127"/>
            </a:endParaRPr>
          </a:p>
          <a:p>
            <a:r>
              <a:rPr lang="ko-KR" altLang="en-US" sz="1200" dirty="0">
                <a:ea typeface="G마켓 산스 TTF Light" panose="02000000000000000000" pitchFamily="2" charset="-127"/>
              </a:rPr>
              <a:t>▶ 특정 점수 이상이면 졸음 운전으로 감지하여 경고음 재생</a:t>
            </a:r>
            <a:endParaRPr lang="en-US" altLang="ko-KR" sz="1200" dirty="0">
              <a:ea typeface="G마켓 산스 TTF Light" panose="020000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7F8D9-12BD-4D54-A786-DBC3750A6CC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535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7F8D9-12BD-4D54-A786-DBC3750A6CC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9988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7F8D9-12BD-4D54-A786-DBC3750A6CC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402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7F8D9-12BD-4D54-A786-DBC3750A6CC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838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B421572B-E82C-031B-7D2C-96D682B35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6618AF-7719-6AC2-9395-E2903F737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566C6-AAF6-4FE1-AE5A-D45FF7FCB633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81496A-8684-5A3B-7E1B-49DFAA50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C1D3C7-6E7F-7229-3091-7D12D5831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5C9E-2733-4618-9E39-5E47B1566EB5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B834A43-47D4-D7B8-27F2-F47252275C3C}"/>
              </a:ext>
            </a:extLst>
          </p:cNvPr>
          <p:cNvGrpSpPr/>
          <p:nvPr userDrawn="1"/>
        </p:nvGrpSpPr>
        <p:grpSpPr>
          <a:xfrm>
            <a:off x="-1880338" y="1720222"/>
            <a:ext cx="16620127" cy="5362940"/>
            <a:chOff x="-1880338" y="1720222"/>
            <a:chExt cx="16620127" cy="536294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8009C0F-E7B3-67F5-DCD2-6813DA10C5EF}"/>
                </a:ext>
              </a:extLst>
            </p:cNvPr>
            <p:cNvSpPr/>
            <p:nvPr userDrawn="1"/>
          </p:nvSpPr>
          <p:spPr>
            <a:xfrm>
              <a:off x="-1880338" y="1766656"/>
              <a:ext cx="7066626" cy="45198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6429B6F3-4AAB-726C-73C7-E698E6FA2945}"/>
                </a:ext>
              </a:extLst>
            </p:cNvPr>
            <p:cNvSpPr/>
            <p:nvPr userDrawn="1"/>
          </p:nvSpPr>
          <p:spPr>
            <a:xfrm>
              <a:off x="7673163" y="1720222"/>
              <a:ext cx="7066626" cy="45198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EBF6B31-1411-69D1-1B98-4AF6424898E9}"/>
                </a:ext>
              </a:extLst>
            </p:cNvPr>
            <p:cNvSpPr/>
            <p:nvPr userDrawn="1"/>
          </p:nvSpPr>
          <p:spPr>
            <a:xfrm>
              <a:off x="1957775" y="2706986"/>
              <a:ext cx="6932728" cy="43761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32B7E61C-3895-8759-9179-4C4A184D18D5}"/>
              </a:ext>
            </a:extLst>
          </p:cNvPr>
          <p:cNvSpPr/>
          <p:nvPr userDrawn="1"/>
        </p:nvSpPr>
        <p:spPr>
          <a:xfrm>
            <a:off x="-1063989" y="3122478"/>
            <a:ext cx="5401590" cy="427064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036978-52F4-6B82-819E-286DAEC69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40C84C0F-73DA-1CC6-2271-1F37E705CF30}"/>
              </a:ext>
            </a:extLst>
          </p:cNvPr>
          <p:cNvSpPr/>
          <p:nvPr userDrawn="1"/>
        </p:nvSpPr>
        <p:spPr>
          <a:xfrm>
            <a:off x="9638076" y="2999332"/>
            <a:ext cx="5401590" cy="427064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E8CA6F8-C045-82F0-043B-E92814825777}"/>
              </a:ext>
            </a:extLst>
          </p:cNvPr>
          <p:cNvSpPr/>
          <p:nvPr userDrawn="1"/>
        </p:nvSpPr>
        <p:spPr>
          <a:xfrm>
            <a:off x="2523295" y="3671754"/>
            <a:ext cx="8564871" cy="427064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40187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A8F660-8E31-6129-E065-5EB73E37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47DBBC-0B97-DC0D-AE7B-BD640E334C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C586CC-89C8-79EE-27A2-853119525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566C6-AAF6-4FE1-AE5A-D45FF7FCB633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A1C809-8D92-FEED-FB2B-D69D4A9E6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C99C2F-98C9-531D-5862-660C7C101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5C9E-2733-4618-9E39-5E47B1566E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743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57F8863-2B21-BD40-7A85-B5EA1F435E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DA3C89-8854-7DA9-5E01-C1C65430A3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21E218-FCC1-D598-F777-B6F60A4D7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566C6-AAF6-4FE1-AE5A-D45FF7FCB633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E2D855-A55D-BAB8-DDBF-ABAD70584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AF12D3-25E1-9390-4D0D-CAA1DAEF7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5C9E-2733-4618-9E39-5E47B1566E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151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B5AFF4-B12B-E450-0C13-CB4014EDE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3D7A5C-4A1E-9A79-3B9A-819AB1A17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E685CA-1269-78FF-1E8B-F586FAADB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566C6-AAF6-4FE1-AE5A-D45FF7FCB633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B644C0-9D25-A3D3-3B91-BB6D3964B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737123-8B10-4525-0196-5F4CE1629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5C9E-2733-4618-9E39-5E47B1566E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415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AD98CF-E509-2D73-3321-09A90CB47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B7F252-334A-F03F-8605-18CEA4AF5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E57489-97DB-0528-8929-036F75B7E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566C6-AAF6-4FE1-AE5A-D45FF7FCB633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00ECFA-2C53-186C-FA50-8F9B90BB7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A81239-8E33-65CD-9C26-ED71EED68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5C9E-2733-4618-9E39-5E47B1566E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6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F034F2-3A57-0D46-66AC-1131AD591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C75C75-2B5A-D50D-53F5-60EE6A001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4B0F640-9DE9-B5AA-2443-1021CA677D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2C9BF3-9FD9-2A70-B940-1CFECDEEF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566C6-AAF6-4FE1-AE5A-D45FF7FCB633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E7A073-170F-0BF5-37C4-1FDFD4211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209D28-927E-C779-E8AF-44FB2B9C6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5C9E-2733-4618-9E39-5E47B1566E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835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A21820-D16E-92F3-B1E5-F8564A4C9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8D19E3-D5DD-9837-A845-82E2D2C91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CDE0A6-7931-F563-DE04-7D7A839626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56DA65-2BE8-C46C-0F64-4D245DBD63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FB0CBC1-5C48-6F7F-9A55-F1753D3D1A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A55E688-5818-74BC-4D62-B405A4E4F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566C6-AAF6-4FE1-AE5A-D45FF7FCB633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E908158-4EE7-7D37-6B0D-D1C86BAD7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A24B3ED-2AAD-C42A-791F-1EFDEE91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5C9E-2733-4618-9E39-5E47B1566E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140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814C1A-DF6E-512C-C3AE-27B5965E5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C6976F6-EE4E-5B19-27FE-280E90896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566C6-AAF6-4FE1-AE5A-D45FF7FCB633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2AFCAB8-7570-67EE-E724-AAA0BC388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5DE2E1-B345-F2EC-67DB-C29D636F5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5C9E-2733-4618-9E39-5E47B1566E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672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DDCF6C9-AA19-D0FF-B71B-8C49B49B9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566C6-AAF6-4FE1-AE5A-D45FF7FCB633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346908F-3B8E-C78D-D419-288E7D668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C426C2-F0A6-7E98-9B6A-C09D7824E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5C9E-2733-4618-9E39-5E47B1566E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339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E2C275-7B59-1A76-8070-D060E5F72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B4F9B8-C2AE-C557-2859-CE2D81A39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184AF3-EA44-85F9-31FE-0F1C11F333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080EBE-394C-FB42-8A0E-B80AA97A2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566C6-AAF6-4FE1-AE5A-D45FF7FCB633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0BF601-29A9-2FFC-EFDE-4DCB49C69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4DCDFF-A04A-880A-D200-A974E6B2A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5C9E-2733-4618-9E39-5E47B1566E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483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46CCBF-727A-C0D1-5300-8BB2A0E7A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CCE0F2-25B6-4689-09FD-5D012CB148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AEB1DB8-3455-1558-652F-60926105E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29BB68-619E-C1F7-D12E-71F25D76A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566C6-AAF6-4FE1-AE5A-D45FF7FCB633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7F84B5-C7B3-1FCC-3D66-50029F26A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5CC714-FA0C-7749-F8B1-53CF67AB7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5C9E-2733-4618-9E39-5E47B1566E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82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5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622C7A96-CCF0-197D-BB60-07EB49D98636}"/>
              </a:ext>
            </a:extLst>
          </p:cNvPr>
          <p:cNvGrpSpPr/>
          <p:nvPr userDrawn="1"/>
        </p:nvGrpSpPr>
        <p:grpSpPr>
          <a:xfrm>
            <a:off x="-1880338" y="1720222"/>
            <a:ext cx="16620127" cy="5362940"/>
            <a:chOff x="-1880338" y="1720222"/>
            <a:chExt cx="16620127" cy="536294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D8E90CE-7AE1-2511-B6A5-F0531BCA1AEA}"/>
                </a:ext>
              </a:extLst>
            </p:cNvPr>
            <p:cNvSpPr/>
            <p:nvPr userDrawn="1"/>
          </p:nvSpPr>
          <p:spPr>
            <a:xfrm>
              <a:off x="-1880338" y="1766656"/>
              <a:ext cx="7066626" cy="45198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114DC3A-0083-905D-99EE-4AF04F98C365}"/>
                </a:ext>
              </a:extLst>
            </p:cNvPr>
            <p:cNvSpPr/>
            <p:nvPr userDrawn="1"/>
          </p:nvSpPr>
          <p:spPr>
            <a:xfrm>
              <a:off x="7673163" y="1720222"/>
              <a:ext cx="7066626" cy="45198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89A00F73-D0F7-7D46-AC6E-B17FAB734EEB}"/>
                </a:ext>
              </a:extLst>
            </p:cNvPr>
            <p:cNvSpPr/>
            <p:nvPr userDrawn="1"/>
          </p:nvSpPr>
          <p:spPr>
            <a:xfrm>
              <a:off x="1957775" y="2706986"/>
              <a:ext cx="6932728" cy="43761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9F9A5E4-C265-0C5C-B378-A27007EC94CD}"/>
              </a:ext>
            </a:extLst>
          </p:cNvPr>
          <p:cNvGrpSpPr/>
          <p:nvPr userDrawn="1"/>
        </p:nvGrpSpPr>
        <p:grpSpPr>
          <a:xfrm>
            <a:off x="-1880338" y="2801651"/>
            <a:ext cx="16289688" cy="5891480"/>
            <a:chOff x="-1404932" y="2551143"/>
            <a:chExt cx="16289688" cy="589148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A00B0F4-F7F5-D15A-8A3E-ABE57E9ABDAA}"/>
                </a:ext>
              </a:extLst>
            </p:cNvPr>
            <p:cNvSpPr/>
            <p:nvPr userDrawn="1"/>
          </p:nvSpPr>
          <p:spPr>
            <a:xfrm>
              <a:off x="5133547" y="3794238"/>
              <a:ext cx="5401590" cy="427064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34EB44A-CD67-495C-F6C7-5D87427789FE}"/>
                </a:ext>
              </a:extLst>
            </p:cNvPr>
            <p:cNvSpPr/>
            <p:nvPr userDrawn="1"/>
          </p:nvSpPr>
          <p:spPr>
            <a:xfrm>
              <a:off x="9455146" y="2587357"/>
              <a:ext cx="5401590" cy="427064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3BA08E9-7948-92C1-0821-EF0FA6E47A39}"/>
                </a:ext>
              </a:extLst>
            </p:cNvPr>
            <p:cNvSpPr/>
            <p:nvPr userDrawn="1"/>
          </p:nvSpPr>
          <p:spPr>
            <a:xfrm>
              <a:off x="-1404932" y="2803210"/>
              <a:ext cx="4514241" cy="365416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C2B3481-5FD9-4B4C-FAAA-2ACD85343840}"/>
                </a:ext>
              </a:extLst>
            </p:cNvPr>
            <p:cNvSpPr/>
            <p:nvPr userDrawn="1"/>
          </p:nvSpPr>
          <p:spPr>
            <a:xfrm>
              <a:off x="1043507" y="3497545"/>
              <a:ext cx="5401590" cy="427064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B9C53313-5A8A-7485-E65C-CBDF4D326337}"/>
                </a:ext>
              </a:extLst>
            </p:cNvPr>
            <p:cNvSpPr/>
            <p:nvPr userDrawn="1"/>
          </p:nvSpPr>
          <p:spPr>
            <a:xfrm>
              <a:off x="-1088358" y="3966809"/>
              <a:ext cx="5401590" cy="427064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6E0269F-CD88-0F5A-29BE-1FD4CBFCB092}"/>
                </a:ext>
              </a:extLst>
            </p:cNvPr>
            <p:cNvSpPr/>
            <p:nvPr userDrawn="1"/>
          </p:nvSpPr>
          <p:spPr>
            <a:xfrm>
              <a:off x="8441286" y="4171980"/>
              <a:ext cx="5401590" cy="427064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20EBB69-63B1-812E-6C07-8FC2D31E2AEC}"/>
                </a:ext>
              </a:extLst>
            </p:cNvPr>
            <p:cNvSpPr/>
            <p:nvPr userDrawn="1"/>
          </p:nvSpPr>
          <p:spPr>
            <a:xfrm>
              <a:off x="5161567" y="3758024"/>
              <a:ext cx="5401590" cy="427064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5B165149-3BAC-35BD-F5A8-30C1EBEAD5D5}"/>
                </a:ext>
              </a:extLst>
            </p:cNvPr>
            <p:cNvSpPr/>
            <p:nvPr userDrawn="1"/>
          </p:nvSpPr>
          <p:spPr>
            <a:xfrm>
              <a:off x="9483166" y="2551143"/>
              <a:ext cx="5401590" cy="427064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379C555-B947-FBD5-E302-5CE1C67C9393}"/>
                </a:ext>
              </a:extLst>
            </p:cNvPr>
            <p:cNvSpPr/>
            <p:nvPr userDrawn="1"/>
          </p:nvSpPr>
          <p:spPr>
            <a:xfrm>
              <a:off x="1029309" y="3506959"/>
              <a:ext cx="5401590" cy="427064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A8BD8D8-5D08-99F4-2BDD-1D53358E0E1C}"/>
                </a:ext>
              </a:extLst>
            </p:cNvPr>
            <p:cNvSpPr/>
            <p:nvPr userDrawn="1"/>
          </p:nvSpPr>
          <p:spPr>
            <a:xfrm>
              <a:off x="5147369" y="3767438"/>
              <a:ext cx="5401590" cy="427064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3D8579E-A231-0D63-FC88-21198DE496D9}"/>
                </a:ext>
              </a:extLst>
            </p:cNvPr>
            <p:cNvSpPr/>
            <p:nvPr userDrawn="1"/>
          </p:nvSpPr>
          <p:spPr>
            <a:xfrm>
              <a:off x="9468968" y="2560557"/>
              <a:ext cx="5401590" cy="427064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582E32-5CB1-8E35-8C95-20C93F863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56D7B1-9213-412A-861A-82A53863B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5D8FA4-8483-70DB-1881-141AE94080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566C6-AAF6-4FE1-AE5A-D45FF7FCB633}" type="datetimeFigureOut">
              <a:rPr lang="ko-KR" altLang="en-US" smtClean="0"/>
              <a:t>2024-06-26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F7BED4-5438-1DDD-EB9D-32E050DA1B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041A0D-2E8A-DCB5-A727-344226F5A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65C9E-2733-4618-9E39-5E47B1566EB5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4" name="그래픽 23" descr="자동차 단색으로 채워진">
            <a:extLst>
              <a:ext uri="{FF2B5EF4-FFF2-40B4-BE49-F238E27FC236}">
                <a16:creationId xmlns:a16="http://schemas.microsoft.com/office/drawing/2014/main" id="{11E52FB0-55DC-DEA3-0C5C-80670E57F7B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5656" y="6157894"/>
            <a:ext cx="914400" cy="914400"/>
          </a:xfrm>
          <a:prstGeom prst="rect">
            <a:avLst/>
          </a:prstGeom>
        </p:spPr>
      </p:pic>
      <p:pic>
        <p:nvPicPr>
          <p:cNvPr id="25" name="그래픽 24" descr="자동차 단색으로 채워진">
            <a:extLst>
              <a:ext uri="{FF2B5EF4-FFF2-40B4-BE49-F238E27FC236}">
                <a16:creationId xmlns:a16="http://schemas.microsoft.com/office/drawing/2014/main" id="{C9858744-BCC9-C2BE-9C54-A7606EE82A8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13269" y="617550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3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13" Type="http://schemas.openxmlformats.org/officeDocument/2006/relationships/image" Target="../media/image51.png"/><Relationship Id="rId3" Type="http://schemas.openxmlformats.org/officeDocument/2006/relationships/image" Target="../media/image28.png"/><Relationship Id="rId7" Type="http://schemas.openxmlformats.org/officeDocument/2006/relationships/image" Target="../media/image47.png"/><Relationship Id="rId12" Type="http://schemas.openxmlformats.org/officeDocument/2006/relationships/image" Target="../media/image50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svg"/><Relationship Id="rId11" Type="http://schemas.openxmlformats.org/officeDocument/2006/relationships/image" Target="../media/image49.png"/><Relationship Id="rId5" Type="http://schemas.openxmlformats.org/officeDocument/2006/relationships/image" Target="../media/image45.png"/><Relationship Id="rId10" Type="http://schemas.openxmlformats.org/officeDocument/2006/relationships/image" Target="../media/image2.svg"/><Relationship Id="rId4" Type="http://schemas.openxmlformats.org/officeDocument/2006/relationships/image" Target="../media/image29.svg"/><Relationship Id="rId9" Type="http://schemas.openxmlformats.org/officeDocument/2006/relationships/image" Target="../media/image1.png"/><Relationship Id="rId14" Type="http://schemas.openxmlformats.org/officeDocument/2006/relationships/image" Target="../media/image5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2.wdp"/><Relationship Id="rId7" Type="http://schemas.microsoft.com/office/2007/relationships/hdphoto" Target="../media/hdphoto3.wdp"/><Relationship Id="rId12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8.png"/><Relationship Id="rId5" Type="http://schemas.microsoft.com/office/2007/relationships/hdphoto" Target="../media/hdphoto4.wdp"/><Relationship Id="rId10" Type="http://schemas.openxmlformats.org/officeDocument/2006/relationships/image" Target="../media/image54.svg"/><Relationship Id="rId4" Type="http://schemas.openxmlformats.org/officeDocument/2006/relationships/image" Target="../media/image7.png"/><Relationship Id="rId9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8.png"/><Relationship Id="rId7" Type="http://schemas.openxmlformats.org/officeDocument/2006/relationships/image" Target="../media/image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10" Type="http://schemas.microsoft.com/office/2007/relationships/hdphoto" Target="../media/hdphoto4.wdp"/><Relationship Id="rId4" Type="http://schemas.openxmlformats.org/officeDocument/2006/relationships/image" Target="../media/image59.png"/><Relationship Id="rId9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3.png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microsoft.com/office/2007/relationships/hdphoto" Target="../media/hdphoto4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microsoft.com/office/2007/relationships/hdphoto" Target="../media/hdphoto4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microsoft.com/office/2007/relationships/hdphoto" Target="../media/hdphoto4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3.png"/><Relationship Id="rId4" Type="http://schemas.openxmlformats.org/officeDocument/2006/relationships/image" Target="../media/image73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13.svg"/><Relationship Id="rId21" Type="http://schemas.openxmlformats.org/officeDocument/2006/relationships/image" Target="../media/image31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5" Type="http://schemas.openxmlformats.org/officeDocument/2006/relationships/image" Target="../media/image35.sv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29" Type="http://schemas.openxmlformats.org/officeDocument/2006/relationships/image" Target="../media/image3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24" Type="http://schemas.openxmlformats.org/officeDocument/2006/relationships/image" Target="../media/image34.png"/><Relationship Id="rId5" Type="http://schemas.openxmlformats.org/officeDocument/2006/relationships/image" Target="../media/image15.svg"/><Relationship Id="rId15" Type="http://schemas.openxmlformats.org/officeDocument/2006/relationships/image" Target="../media/image25.svg"/><Relationship Id="rId23" Type="http://schemas.openxmlformats.org/officeDocument/2006/relationships/image" Target="../media/image33.svg"/><Relationship Id="rId28" Type="http://schemas.openxmlformats.org/officeDocument/2006/relationships/image" Target="../media/image38.png"/><Relationship Id="rId10" Type="http://schemas.openxmlformats.org/officeDocument/2006/relationships/image" Target="../media/image20.png"/><Relationship Id="rId19" Type="http://schemas.openxmlformats.org/officeDocument/2006/relationships/image" Target="../media/image29.svg"/><Relationship Id="rId31" Type="http://schemas.openxmlformats.org/officeDocument/2006/relationships/image" Target="../media/image41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37.svg"/><Relationship Id="rId30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svg"/><Relationship Id="rId3" Type="http://schemas.openxmlformats.org/officeDocument/2006/relationships/hyperlink" Target="https://github.com/JOJUNHYUNG0818/Driver-drowsiness-detection-CNN-Keras-OpenCV-main" TargetMode="External"/><Relationship Id="rId7" Type="http://schemas.microsoft.com/office/2007/relationships/hdphoto" Target="../media/hdphoto2.wdp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openxmlformats.org/officeDocument/2006/relationships/image" Target="../media/image11.svg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microsoft.com/office/2007/relationships/hdphoto" Target="../media/hdphoto3.wdp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13.svg"/><Relationship Id="rId21" Type="http://schemas.openxmlformats.org/officeDocument/2006/relationships/image" Target="../media/image31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5" Type="http://schemas.openxmlformats.org/officeDocument/2006/relationships/image" Target="../media/image35.sv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29" Type="http://schemas.openxmlformats.org/officeDocument/2006/relationships/image" Target="../media/image3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24" Type="http://schemas.openxmlformats.org/officeDocument/2006/relationships/image" Target="../media/image34.png"/><Relationship Id="rId5" Type="http://schemas.openxmlformats.org/officeDocument/2006/relationships/image" Target="../media/image15.svg"/><Relationship Id="rId15" Type="http://schemas.openxmlformats.org/officeDocument/2006/relationships/image" Target="../media/image25.svg"/><Relationship Id="rId23" Type="http://schemas.openxmlformats.org/officeDocument/2006/relationships/image" Target="../media/image33.svg"/><Relationship Id="rId28" Type="http://schemas.openxmlformats.org/officeDocument/2006/relationships/image" Target="../media/image38.png"/><Relationship Id="rId10" Type="http://schemas.openxmlformats.org/officeDocument/2006/relationships/image" Target="../media/image20.png"/><Relationship Id="rId19" Type="http://schemas.openxmlformats.org/officeDocument/2006/relationships/image" Target="../media/image29.svg"/><Relationship Id="rId31" Type="http://schemas.openxmlformats.org/officeDocument/2006/relationships/image" Target="../media/image41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37.svg"/><Relationship Id="rId30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7BA5F-0926-ACF0-4770-BDAB1C3E1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03400"/>
            <a:ext cx="9144000" cy="3251200"/>
          </a:xfrm>
        </p:spPr>
        <p:txBody>
          <a:bodyPr>
            <a:normAutofit/>
          </a:bodyPr>
          <a:lstStyle/>
          <a:p>
            <a:r>
              <a:rPr lang="en-US" altLang="ko-KR" sz="6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AI</a:t>
            </a:r>
            <a:r>
              <a:rPr lang="ko-KR" altLang="en-US" sz="6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활용한</a:t>
            </a:r>
            <a:br>
              <a:rPr lang="en-US" altLang="ko-KR" sz="6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</a:br>
            <a:r>
              <a:rPr lang="ko-KR" altLang="en-US" sz="6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졸음운전 사고예방</a:t>
            </a:r>
            <a:br>
              <a:rPr lang="en-US" altLang="ko-KR" sz="6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</a:br>
            <a:r>
              <a:rPr lang="ko-KR" altLang="en-US" sz="6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알람 서비스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368DE5-DEE1-8F62-3D93-8F1CE9064B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03543" y="4259579"/>
            <a:ext cx="2293257" cy="2387600"/>
          </a:xfrm>
        </p:spPr>
        <p:txBody>
          <a:bodyPr>
            <a:normAutofit lnSpcReduction="10000"/>
          </a:bodyPr>
          <a:lstStyle/>
          <a:p>
            <a:pPr algn="l"/>
            <a:r>
              <a:rPr lang="ko-KR" altLang="en-US" sz="2800" dirty="0"/>
              <a:t>조준형 </a:t>
            </a:r>
            <a:endParaRPr lang="en-US" altLang="ko-KR" sz="2800" dirty="0"/>
          </a:p>
          <a:p>
            <a:pPr algn="l"/>
            <a:r>
              <a:rPr lang="ko-KR" altLang="en-US" sz="2800" dirty="0"/>
              <a:t>김현희</a:t>
            </a:r>
            <a:endParaRPr lang="en-US" altLang="ko-KR" sz="2800" dirty="0"/>
          </a:p>
          <a:p>
            <a:pPr algn="l"/>
            <a:r>
              <a:rPr lang="ko-KR" altLang="en-US" sz="2800" dirty="0"/>
              <a:t>윤혜정</a:t>
            </a:r>
            <a:endParaRPr lang="en-US" altLang="ko-KR" sz="2800" dirty="0"/>
          </a:p>
          <a:p>
            <a:pPr algn="l"/>
            <a:r>
              <a:rPr lang="ko-KR" altLang="en-US" sz="2800" dirty="0"/>
              <a:t>이준영</a:t>
            </a:r>
            <a:endParaRPr lang="en-US" altLang="ko-KR" sz="2800" dirty="0"/>
          </a:p>
          <a:p>
            <a:pPr algn="l"/>
            <a:r>
              <a:rPr lang="ko-KR" altLang="en-US" sz="2800" dirty="0" err="1"/>
              <a:t>허민정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806818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9131F167-C9E1-5C08-F3FA-5BA8434A143A}"/>
              </a:ext>
            </a:extLst>
          </p:cNvPr>
          <p:cNvGrpSpPr/>
          <p:nvPr/>
        </p:nvGrpSpPr>
        <p:grpSpPr>
          <a:xfrm>
            <a:off x="4398209" y="1497271"/>
            <a:ext cx="6188870" cy="1108704"/>
            <a:chOff x="4144565" y="1499801"/>
            <a:chExt cx="6188870" cy="1108704"/>
          </a:xfrm>
          <a:solidFill>
            <a:schemeClr val="bg1"/>
          </a:solidFill>
        </p:grpSpPr>
        <p:sp>
          <p:nvSpPr>
            <p:cNvPr id="25" name="순서도: 지연 24">
              <a:extLst>
                <a:ext uri="{FF2B5EF4-FFF2-40B4-BE49-F238E27FC236}">
                  <a16:creationId xmlns:a16="http://schemas.microsoft.com/office/drawing/2014/main" id="{9F4B0DF4-7010-FB78-0E70-A7366E1FDC66}"/>
                </a:ext>
              </a:extLst>
            </p:cNvPr>
            <p:cNvSpPr/>
            <p:nvPr/>
          </p:nvSpPr>
          <p:spPr>
            <a:xfrm>
              <a:off x="7239000" y="1499801"/>
              <a:ext cx="3094435" cy="1108704"/>
            </a:xfrm>
            <a:prstGeom prst="flowChartDelay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순서도: 지연 25">
              <a:extLst>
                <a:ext uri="{FF2B5EF4-FFF2-40B4-BE49-F238E27FC236}">
                  <a16:creationId xmlns:a16="http://schemas.microsoft.com/office/drawing/2014/main" id="{8F0413DF-1A46-6C8D-2924-7CFF35618104}"/>
                </a:ext>
              </a:extLst>
            </p:cNvPr>
            <p:cNvSpPr/>
            <p:nvPr/>
          </p:nvSpPr>
          <p:spPr>
            <a:xfrm rot="10800000">
              <a:off x="4144565" y="1499801"/>
              <a:ext cx="3094435" cy="1108704"/>
            </a:xfrm>
            <a:prstGeom prst="flowChartDelay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877FE41-7F39-EB80-7BA4-E4681E8F1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77" y="287021"/>
            <a:ext cx="9018387" cy="1091380"/>
          </a:xfrm>
        </p:spPr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AC3C10-CF57-FEF3-285E-C18B186F10DC}"/>
              </a:ext>
            </a:extLst>
          </p:cNvPr>
          <p:cNvGrpSpPr/>
          <p:nvPr/>
        </p:nvGrpSpPr>
        <p:grpSpPr>
          <a:xfrm>
            <a:off x="7700962" y="2791520"/>
            <a:ext cx="1147763" cy="1392368"/>
            <a:chOff x="900112" y="2034232"/>
            <a:chExt cx="1147763" cy="1392368"/>
          </a:xfrm>
        </p:grpSpPr>
        <p:pic>
          <p:nvPicPr>
            <p:cNvPr id="12" name="그래픽 11" descr="짧은 머리를 한 소년">
              <a:extLst>
                <a:ext uri="{FF2B5EF4-FFF2-40B4-BE49-F238E27FC236}">
                  <a16:creationId xmlns:a16="http://schemas.microsoft.com/office/drawing/2014/main" id="{3F38DED4-6D02-D462-A7D9-BF5F8A008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0112" y="2034232"/>
              <a:ext cx="1147763" cy="1392368"/>
            </a:xfrm>
            <a:prstGeom prst="rect">
              <a:avLst/>
            </a:prstGeom>
          </p:spPr>
        </p:pic>
        <p:pic>
          <p:nvPicPr>
            <p:cNvPr id="14" name="그래픽 13" descr="눈썹이 하나 있는 얼굴">
              <a:extLst>
                <a:ext uri="{FF2B5EF4-FFF2-40B4-BE49-F238E27FC236}">
                  <a16:creationId xmlns:a16="http://schemas.microsoft.com/office/drawing/2014/main" id="{31EAF085-94BD-B497-E97C-C813664A4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31080" y="2694822"/>
              <a:ext cx="573920" cy="55652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3718644-9A0E-5B85-0DD6-C7BADE8F2B18}"/>
              </a:ext>
            </a:extLst>
          </p:cNvPr>
          <p:cNvGrpSpPr/>
          <p:nvPr/>
        </p:nvGrpSpPr>
        <p:grpSpPr>
          <a:xfrm>
            <a:off x="8808243" y="2791520"/>
            <a:ext cx="1147763" cy="1392368"/>
            <a:chOff x="757237" y="3426600"/>
            <a:chExt cx="1147763" cy="1392368"/>
          </a:xfrm>
        </p:grpSpPr>
        <p:pic>
          <p:nvPicPr>
            <p:cNvPr id="17" name="그래픽 16" descr="짧은 머리를 한 소년">
              <a:extLst>
                <a:ext uri="{FF2B5EF4-FFF2-40B4-BE49-F238E27FC236}">
                  <a16:creationId xmlns:a16="http://schemas.microsoft.com/office/drawing/2014/main" id="{82D89FF0-ABF9-48FD-C2D0-97DAA458C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7237" y="3426600"/>
              <a:ext cx="1147763" cy="1392368"/>
            </a:xfrm>
            <a:prstGeom prst="rect">
              <a:avLst/>
            </a:prstGeom>
          </p:spPr>
        </p:pic>
        <p:pic>
          <p:nvPicPr>
            <p:cNvPr id="16" name="그래픽 15" descr="노인 얼굴">
              <a:extLst>
                <a:ext uri="{FF2B5EF4-FFF2-40B4-BE49-F238E27FC236}">
                  <a16:creationId xmlns:a16="http://schemas.microsoft.com/office/drawing/2014/main" id="{895E6A8C-A135-BC84-7F03-B14738F10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21549" y="3919924"/>
              <a:ext cx="704888" cy="683528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9AB473E-6964-E819-893A-2B2041D04F3F}"/>
              </a:ext>
            </a:extLst>
          </p:cNvPr>
          <p:cNvSpPr txBox="1"/>
          <p:nvPr/>
        </p:nvSpPr>
        <p:spPr>
          <a:xfrm>
            <a:off x="4782905" y="1758040"/>
            <a:ext cx="666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AI </a:t>
            </a:r>
            <a:r>
              <a:rPr lang="ko-KR" altLang="en-US" dirty="0" err="1"/>
              <a:t>딥러닝을</a:t>
            </a:r>
            <a:r>
              <a:rPr lang="ko-KR" altLang="en-US" dirty="0"/>
              <a:t> 이용하여</a:t>
            </a:r>
            <a:r>
              <a:rPr lang="en-US" altLang="ko-KR" dirty="0"/>
              <a:t> </a:t>
            </a:r>
            <a:r>
              <a:rPr lang="ko-KR" altLang="en-US" dirty="0"/>
              <a:t>졸음 운전을 감지하면 </a:t>
            </a:r>
            <a:endParaRPr lang="en-US" altLang="ko-KR" dirty="0"/>
          </a:p>
          <a:p>
            <a:r>
              <a:rPr lang="ko-KR" altLang="en-US" dirty="0"/>
              <a:t>경고음이 재생되는 알람 서비스</a:t>
            </a:r>
          </a:p>
        </p:txBody>
      </p:sp>
      <p:pic>
        <p:nvPicPr>
          <p:cNvPr id="23" name="그래픽 22" descr="자동차 단색으로 채워진">
            <a:extLst>
              <a:ext uri="{FF2B5EF4-FFF2-40B4-BE49-F238E27FC236}">
                <a16:creationId xmlns:a16="http://schemas.microsoft.com/office/drawing/2014/main" id="{F45471BA-AA57-C772-E0FF-A9AF7A8590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42585" y="676275"/>
            <a:ext cx="2752725" cy="2752725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53DCD3D4-3515-FBF2-53D8-CE67DB3D06BD}"/>
              </a:ext>
            </a:extLst>
          </p:cNvPr>
          <p:cNvGrpSpPr/>
          <p:nvPr/>
        </p:nvGrpSpPr>
        <p:grpSpPr>
          <a:xfrm>
            <a:off x="1454991" y="3000758"/>
            <a:ext cx="6188870" cy="1108704"/>
            <a:chOff x="4144565" y="1499801"/>
            <a:chExt cx="6188870" cy="1108704"/>
          </a:xfrm>
          <a:solidFill>
            <a:schemeClr val="bg1"/>
          </a:solidFill>
        </p:grpSpPr>
        <p:sp>
          <p:nvSpPr>
            <p:cNvPr id="29" name="순서도: 지연 28">
              <a:extLst>
                <a:ext uri="{FF2B5EF4-FFF2-40B4-BE49-F238E27FC236}">
                  <a16:creationId xmlns:a16="http://schemas.microsoft.com/office/drawing/2014/main" id="{E5A824C6-6321-EAAB-AA98-051A66E87ADB}"/>
                </a:ext>
              </a:extLst>
            </p:cNvPr>
            <p:cNvSpPr/>
            <p:nvPr/>
          </p:nvSpPr>
          <p:spPr>
            <a:xfrm>
              <a:off x="7239000" y="1499801"/>
              <a:ext cx="3094435" cy="1108704"/>
            </a:xfrm>
            <a:prstGeom prst="flowChartDelay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순서도: 지연 29">
              <a:extLst>
                <a:ext uri="{FF2B5EF4-FFF2-40B4-BE49-F238E27FC236}">
                  <a16:creationId xmlns:a16="http://schemas.microsoft.com/office/drawing/2014/main" id="{58949866-3B2C-E29E-86E1-12CED94F896D}"/>
                </a:ext>
              </a:extLst>
            </p:cNvPr>
            <p:cNvSpPr/>
            <p:nvPr/>
          </p:nvSpPr>
          <p:spPr>
            <a:xfrm rot="10800000">
              <a:off x="4144565" y="1499801"/>
              <a:ext cx="3094435" cy="1108704"/>
            </a:xfrm>
            <a:prstGeom prst="flowChartDelay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064C425-54D4-802B-93C3-03892FE90055}"/>
              </a:ext>
            </a:extLst>
          </p:cNvPr>
          <p:cNvSpPr txBox="1"/>
          <p:nvPr/>
        </p:nvSpPr>
        <p:spPr>
          <a:xfrm>
            <a:off x="2063341" y="3252985"/>
            <a:ext cx="5256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뜨고</a:t>
            </a:r>
            <a:r>
              <a:rPr lang="en-US" altLang="ko-KR" dirty="0"/>
              <a:t>(-1) </a:t>
            </a:r>
            <a:r>
              <a:rPr lang="ko-KR" altLang="en-US" dirty="0"/>
              <a:t>감은 </a:t>
            </a:r>
            <a:r>
              <a:rPr lang="en-US" altLang="ko-KR" dirty="0"/>
              <a:t>(+1) </a:t>
            </a:r>
            <a:r>
              <a:rPr lang="ko-KR" altLang="en-US" dirty="0"/>
              <a:t>눈에 점수를 가감하여 기준점 이상 넘으면 졸음 운전으로 간주</a:t>
            </a:r>
          </a:p>
        </p:txBody>
      </p:sp>
      <p:pic>
        <p:nvPicPr>
          <p:cNvPr id="37" name="그래픽 36" descr="클라우드 컴퓨팅 단색으로 채워진">
            <a:extLst>
              <a:ext uri="{FF2B5EF4-FFF2-40B4-BE49-F238E27FC236}">
                <a16:creationId xmlns:a16="http://schemas.microsoft.com/office/drawing/2014/main" id="{18656953-9E20-541A-8D41-8CE5888C69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00584" y="4295015"/>
            <a:ext cx="2255924" cy="1953385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B38F5D52-EE5F-5E87-C191-3C5A2C9AB5AA}"/>
              </a:ext>
            </a:extLst>
          </p:cNvPr>
          <p:cNvGrpSpPr/>
          <p:nvPr/>
        </p:nvGrpSpPr>
        <p:grpSpPr>
          <a:xfrm>
            <a:off x="3927879" y="4637047"/>
            <a:ext cx="6188870" cy="1447363"/>
            <a:chOff x="4144565" y="1499801"/>
            <a:chExt cx="6188870" cy="1108704"/>
          </a:xfrm>
          <a:solidFill>
            <a:schemeClr val="bg1"/>
          </a:solidFill>
        </p:grpSpPr>
        <p:sp>
          <p:nvSpPr>
            <p:cNvPr id="39" name="순서도: 지연 38">
              <a:extLst>
                <a:ext uri="{FF2B5EF4-FFF2-40B4-BE49-F238E27FC236}">
                  <a16:creationId xmlns:a16="http://schemas.microsoft.com/office/drawing/2014/main" id="{078DD903-A155-636C-98BA-CD084F4A4582}"/>
                </a:ext>
              </a:extLst>
            </p:cNvPr>
            <p:cNvSpPr/>
            <p:nvPr/>
          </p:nvSpPr>
          <p:spPr>
            <a:xfrm>
              <a:off x="7239000" y="1499801"/>
              <a:ext cx="3094435" cy="1108704"/>
            </a:xfrm>
            <a:prstGeom prst="flowChartDelay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순서도: 지연 39">
              <a:extLst>
                <a:ext uri="{FF2B5EF4-FFF2-40B4-BE49-F238E27FC236}">
                  <a16:creationId xmlns:a16="http://schemas.microsoft.com/office/drawing/2014/main" id="{207A4BC6-7151-FA97-7858-AAB60ECAD794}"/>
                </a:ext>
              </a:extLst>
            </p:cNvPr>
            <p:cNvSpPr/>
            <p:nvPr/>
          </p:nvSpPr>
          <p:spPr>
            <a:xfrm rot="10800000">
              <a:off x="4144565" y="1499801"/>
              <a:ext cx="3094435" cy="1108704"/>
            </a:xfrm>
            <a:prstGeom prst="flowChartDelay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99534F5-FB28-CAE9-6596-D9D8F990FC1B}"/>
              </a:ext>
            </a:extLst>
          </p:cNvPr>
          <p:cNvSpPr txBox="1"/>
          <p:nvPr/>
        </p:nvSpPr>
        <p:spPr>
          <a:xfrm>
            <a:off x="4536229" y="4986589"/>
            <a:ext cx="52566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(</a:t>
            </a:r>
            <a:r>
              <a:rPr lang="ko-KR" altLang="en-US" dirty="0"/>
              <a:t>네비게이션 앱의 추가 기능이라는 설정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경고음이 울리는 시간대 </a:t>
            </a:r>
            <a:r>
              <a:rPr lang="en-US" altLang="ko-KR" dirty="0"/>
              <a:t>DB</a:t>
            </a:r>
            <a:r>
              <a:rPr lang="ko-KR" altLang="en-US" dirty="0"/>
              <a:t>에 저장 후 졸음운전 기록 많은 시간대를 운전자에게 전달 </a:t>
            </a:r>
          </a:p>
        </p:txBody>
      </p:sp>
      <p:pic>
        <p:nvPicPr>
          <p:cNvPr id="43" name="그래픽 42" descr="스마트폰 단색으로 채워진">
            <a:extLst>
              <a:ext uri="{FF2B5EF4-FFF2-40B4-BE49-F238E27FC236}">
                <a16:creationId xmlns:a16="http://schemas.microsoft.com/office/drawing/2014/main" id="{13569E1C-D0DE-4A13-8525-9A192F92AD4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13236" y="46005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75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2F96D-07E9-819C-0F8F-C7457B2D0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449" y="298244"/>
            <a:ext cx="10515600" cy="1325563"/>
          </a:xfrm>
        </p:spPr>
        <p:txBody>
          <a:bodyPr/>
          <a:lstStyle/>
          <a:p>
            <a:r>
              <a:rPr lang="ko-KR" altLang="en-US" dirty="0"/>
              <a:t>프로세스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31E5D4-612B-DF2C-2B85-8A78BA31EB2F}"/>
              </a:ext>
            </a:extLst>
          </p:cNvPr>
          <p:cNvSpPr/>
          <p:nvPr/>
        </p:nvSpPr>
        <p:spPr>
          <a:xfrm>
            <a:off x="1495389" y="1623807"/>
            <a:ext cx="3588774" cy="45621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A1C8C80-7EFC-3729-3768-1BC886FE5E46}"/>
              </a:ext>
            </a:extLst>
          </p:cNvPr>
          <p:cNvGrpSpPr/>
          <p:nvPr/>
        </p:nvGrpSpPr>
        <p:grpSpPr>
          <a:xfrm>
            <a:off x="3867458" y="1144494"/>
            <a:ext cx="1185732" cy="1190808"/>
            <a:chOff x="3663655" y="927766"/>
            <a:chExt cx="1185732" cy="119080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E22E399-8870-3A87-7851-8580C7061A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56500" y1="13810" x2="45200" y2="25714"/>
                          <a14:foregroundMark x1="45200" y1="25714" x2="37300" y2="51190"/>
                          <a14:foregroundMark x1="37300" y1="51190" x2="51800" y2="53095"/>
                          <a14:foregroundMark x1="51800" y1="53095" x2="62300" y2="47143"/>
                          <a14:foregroundMark x1="62300" y1="47143" x2="57100" y2="15714"/>
                          <a14:foregroundMark x1="57100" y1="15714" x2="53300" y2="14762"/>
                          <a14:backgroundMark x1="13100" y1="85952" x2="48000" y2="85000"/>
                          <a14:backgroundMark x1="48000" y1="85000" x2="83800" y2="86667"/>
                          <a14:backgroundMark x1="83800" y1="86667" x2="84900" y2="85952"/>
                          <a14:backgroundMark x1="86300" y1="90476" x2="11800" y2="904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88" r="31936" b="28274"/>
            <a:stretch/>
          </p:blipFill>
          <p:spPr>
            <a:xfrm>
              <a:off x="3663655" y="927766"/>
              <a:ext cx="1185732" cy="101546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C134AD9-C2E4-5197-1F89-5CE84CCC70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750" b="90000" l="10000" r="90000">
                          <a14:foregroundMark x1="41693" y1="14630" x2="52734" y2="3750"/>
                          <a14:foregroundMark x1="52734" y1="3750" x2="60885" y2="17685"/>
                          <a14:foregroundMark x1="60885" y1="17685" x2="67370" y2="39954"/>
                          <a14:foregroundMark x1="67370" y1="39954" x2="58906" y2="56806"/>
                          <a14:foregroundMark x1="58906" y1="56806" x2="45964" y2="61528"/>
                          <a14:foregroundMark x1="45964" y1="61528" x2="35182" y2="47083"/>
                          <a14:foregroundMark x1="35182" y1="47083" x2="35677" y2="23102"/>
                          <a14:foregroundMark x1="35677" y1="23102" x2="41458" y2="12917"/>
                          <a14:backgroundMark x1="83099" y1="82037" x2="72057" y2="67500"/>
                          <a14:backgroundMark x1="72057" y1="67500" x2="34167" y2="73889"/>
                          <a14:backgroundMark x1="34167" y1="73889" x2="41146" y2="99213"/>
                          <a14:backgroundMark x1="41146" y1="99213" x2="64219" y2="96343"/>
                          <a14:backgroundMark x1="64219" y1="96343" x2="83047" y2="80926"/>
                          <a14:backgroundMark x1="83047" y1="80926" x2="85260" y2="765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55" r="28861" b="32316"/>
            <a:stretch/>
          </p:blipFill>
          <p:spPr>
            <a:xfrm>
              <a:off x="4256521" y="1604998"/>
              <a:ext cx="583881" cy="513576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5020B5B9-7AAF-CAF5-EB26-6384D3BC576E}"/>
              </a:ext>
            </a:extLst>
          </p:cNvPr>
          <p:cNvSpPr/>
          <p:nvPr/>
        </p:nvSpPr>
        <p:spPr>
          <a:xfrm>
            <a:off x="5260161" y="881249"/>
            <a:ext cx="5068536" cy="2733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D39C2EB-69D6-C45A-8885-922DBDD3572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67" t="19916" r="26500" b="19083"/>
          <a:stretch/>
        </p:blipFill>
        <p:spPr>
          <a:xfrm>
            <a:off x="9296510" y="339704"/>
            <a:ext cx="877572" cy="1119134"/>
          </a:xfrm>
          <a:prstGeom prst="rect">
            <a:avLst/>
          </a:prstGeom>
          <a:ln>
            <a:noFill/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814151A-73F5-943B-2D27-C14FF78325EB}"/>
              </a:ext>
            </a:extLst>
          </p:cNvPr>
          <p:cNvSpPr/>
          <p:nvPr/>
        </p:nvSpPr>
        <p:spPr>
          <a:xfrm>
            <a:off x="6576842" y="3746052"/>
            <a:ext cx="5068536" cy="2733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C3C0BAFD-591F-9DE5-D305-48B2A39B0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695" y="3315270"/>
            <a:ext cx="1065861" cy="1063784"/>
          </a:xfr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45E5270B-4984-253F-A092-76279174BB16}"/>
              </a:ext>
            </a:extLst>
          </p:cNvPr>
          <p:cNvSpPr/>
          <p:nvPr/>
        </p:nvSpPr>
        <p:spPr>
          <a:xfrm>
            <a:off x="2690008" y="2033962"/>
            <a:ext cx="1199536" cy="5666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카메라 작동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6DD755E-BB3C-070C-5A94-4C08B7432154}"/>
              </a:ext>
            </a:extLst>
          </p:cNvPr>
          <p:cNvSpPr/>
          <p:nvPr/>
        </p:nvSpPr>
        <p:spPr>
          <a:xfrm>
            <a:off x="1995819" y="2782974"/>
            <a:ext cx="2495478" cy="19118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0A23573-A995-49A8-E310-7DD4BDFAF43A}"/>
              </a:ext>
            </a:extLst>
          </p:cNvPr>
          <p:cNvSpPr/>
          <p:nvPr/>
        </p:nvSpPr>
        <p:spPr>
          <a:xfrm>
            <a:off x="1995819" y="3129904"/>
            <a:ext cx="2495478" cy="15649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FDD79E5-3F4F-351D-E581-349459088430}"/>
              </a:ext>
            </a:extLst>
          </p:cNvPr>
          <p:cNvSpPr/>
          <p:nvPr/>
        </p:nvSpPr>
        <p:spPr>
          <a:xfrm>
            <a:off x="2444679" y="3246361"/>
            <a:ext cx="1650441" cy="5151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졸음운전 인식 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07178EC-5630-0ADC-08FF-92BDEF3E0287}"/>
              </a:ext>
            </a:extLst>
          </p:cNvPr>
          <p:cNvSpPr/>
          <p:nvPr/>
        </p:nvSpPr>
        <p:spPr>
          <a:xfrm>
            <a:off x="2334684" y="4967514"/>
            <a:ext cx="1910179" cy="6051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현재시간 값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B7B277-4D85-BDB5-8B9C-253A223FE96E}"/>
              </a:ext>
            </a:extLst>
          </p:cNvPr>
          <p:cNvSpPr txBox="1"/>
          <p:nvPr/>
        </p:nvSpPr>
        <p:spPr>
          <a:xfrm>
            <a:off x="2562258" y="2800294"/>
            <a:ext cx="1415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highlight>
                  <a:srgbClr val="FFFF00"/>
                </a:highlight>
              </a:rPr>
              <a:t>딥</a:t>
            </a:r>
            <a:r>
              <a:rPr lang="ko-KR" altLang="en-US" sz="1600">
                <a:highlight>
                  <a:srgbClr val="FFFF00"/>
                </a:highlight>
              </a:rPr>
              <a:t>러닝</a:t>
            </a:r>
            <a:endParaRPr lang="ko-KR" altLang="en-US" sz="1600" dirty="0">
              <a:highlight>
                <a:srgbClr val="FFFF00"/>
              </a:highlight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94374FC-F60F-4090-E6E6-6278BFBF5446}"/>
              </a:ext>
            </a:extLst>
          </p:cNvPr>
          <p:cNvSpPr/>
          <p:nvPr/>
        </p:nvSpPr>
        <p:spPr>
          <a:xfrm>
            <a:off x="2469920" y="3877349"/>
            <a:ext cx="1639709" cy="5151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졸음운전 확인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E0E8648-8F84-FE8A-65DB-BC0986A8C88A}"/>
              </a:ext>
            </a:extLst>
          </p:cNvPr>
          <p:cNvCxnSpPr>
            <a:cxnSpLocks/>
            <a:stCxn id="35" idx="2"/>
            <a:endCxn id="37" idx="0"/>
          </p:cNvCxnSpPr>
          <p:nvPr/>
        </p:nvCxnSpPr>
        <p:spPr>
          <a:xfrm flipH="1">
            <a:off x="3289773" y="2600582"/>
            <a:ext cx="3" cy="182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56CCE77-6999-6576-AE73-E328453BECB5}"/>
              </a:ext>
            </a:extLst>
          </p:cNvPr>
          <p:cNvCxnSpPr>
            <a:stCxn id="40" idx="2"/>
          </p:cNvCxnSpPr>
          <p:nvPr/>
        </p:nvCxnSpPr>
        <p:spPr>
          <a:xfrm flipH="1">
            <a:off x="3269899" y="3761531"/>
            <a:ext cx="1" cy="115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15DF9C3-FFEB-42AD-5C29-602BE0C7E398}"/>
              </a:ext>
            </a:extLst>
          </p:cNvPr>
          <p:cNvCxnSpPr>
            <a:cxnSpLocks/>
          </p:cNvCxnSpPr>
          <p:nvPr/>
        </p:nvCxnSpPr>
        <p:spPr>
          <a:xfrm>
            <a:off x="3273054" y="4694816"/>
            <a:ext cx="0" cy="272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2515BCAC-C926-A4B4-46AC-C4A706B6E1EE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1326793" y="2159955"/>
            <a:ext cx="1363215" cy="15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EA996E6-41ED-A575-DAE8-3E78E4FC0E63}"/>
              </a:ext>
            </a:extLst>
          </p:cNvPr>
          <p:cNvSpPr/>
          <p:nvPr/>
        </p:nvSpPr>
        <p:spPr>
          <a:xfrm>
            <a:off x="6554853" y="1684856"/>
            <a:ext cx="2495478" cy="1159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7BAA4D8-F8C7-B8AC-EA75-A88B1A8EB535}"/>
              </a:ext>
            </a:extLst>
          </p:cNvPr>
          <p:cNvSpPr/>
          <p:nvPr/>
        </p:nvSpPr>
        <p:spPr>
          <a:xfrm>
            <a:off x="6554853" y="2031785"/>
            <a:ext cx="2495478" cy="8012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504F399-B79E-B6E0-F234-BD2FF860E993}"/>
              </a:ext>
            </a:extLst>
          </p:cNvPr>
          <p:cNvSpPr txBox="1"/>
          <p:nvPr/>
        </p:nvSpPr>
        <p:spPr>
          <a:xfrm>
            <a:off x="7121292" y="1741364"/>
            <a:ext cx="14152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DB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592E1CD-48F6-4C11-9E56-E285DB4E79C4}"/>
              </a:ext>
            </a:extLst>
          </p:cNvPr>
          <p:cNvSpPr/>
          <p:nvPr/>
        </p:nvSpPr>
        <p:spPr>
          <a:xfrm>
            <a:off x="7036287" y="2179723"/>
            <a:ext cx="1585293" cy="4675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현재시간 값</a:t>
            </a: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20326B50-971C-F6D8-0BE9-3083B63A7715}"/>
              </a:ext>
            </a:extLst>
          </p:cNvPr>
          <p:cNvCxnSpPr>
            <a:cxnSpLocks/>
            <a:stCxn id="41" idx="3"/>
            <a:endCxn id="44" idx="1"/>
          </p:cNvCxnSpPr>
          <p:nvPr/>
        </p:nvCxnSpPr>
        <p:spPr>
          <a:xfrm flipV="1">
            <a:off x="4244863" y="2413487"/>
            <a:ext cx="2791424" cy="28565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735689F-694D-E8BF-CFF2-0067760D5C0D}"/>
              </a:ext>
            </a:extLst>
          </p:cNvPr>
          <p:cNvSpPr/>
          <p:nvPr/>
        </p:nvSpPr>
        <p:spPr>
          <a:xfrm>
            <a:off x="6966848" y="4198166"/>
            <a:ext cx="2495478" cy="1453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AF076FF-52F9-D1F4-8666-AD8CBFC42A6F}"/>
              </a:ext>
            </a:extLst>
          </p:cNvPr>
          <p:cNvSpPr/>
          <p:nvPr/>
        </p:nvSpPr>
        <p:spPr>
          <a:xfrm>
            <a:off x="6966848" y="4545095"/>
            <a:ext cx="2495478" cy="11061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47F8095-65F2-EFF0-E25D-46978CEB893E}"/>
              </a:ext>
            </a:extLst>
          </p:cNvPr>
          <p:cNvSpPr txBox="1"/>
          <p:nvPr/>
        </p:nvSpPr>
        <p:spPr>
          <a:xfrm>
            <a:off x="7533287" y="4254674"/>
            <a:ext cx="14152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메인 화면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5B02E3A-EDE5-081F-C028-150F06837724}"/>
              </a:ext>
            </a:extLst>
          </p:cNvPr>
          <p:cNvSpPr/>
          <p:nvPr/>
        </p:nvSpPr>
        <p:spPr>
          <a:xfrm>
            <a:off x="7421940" y="4865252"/>
            <a:ext cx="1585293" cy="4675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졸음운전 조회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EC7AA40-DFD3-043F-7474-B3E3DE270716}"/>
              </a:ext>
            </a:extLst>
          </p:cNvPr>
          <p:cNvSpPr/>
          <p:nvPr/>
        </p:nvSpPr>
        <p:spPr>
          <a:xfrm>
            <a:off x="9761205" y="4656437"/>
            <a:ext cx="1585293" cy="4675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실시간 조회하기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17B4C52B-64FE-FAB0-C876-CFC084CC371B}"/>
              </a:ext>
            </a:extLst>
          </p:cNvPr>
          <p:cNvCxnSpPr>
            <a:cxnSpLocks/>
            <a:stCxn id="58" idx="2"/>
            <a:endCxn id="68" idx="0"/>
          </p:cNvCxnSpPr>
          <p:nvPr/>
        </p:nvCxnSpPr>
        <p:spPr>
          <a:xfrm>
            <a:off x="7802592" y="2833028"/>
            <a:ext cx="411995" cy="1365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E016A73-7E64-252B-5AB1-6FFE126869AE}"/>
              </a:ext>
            </a:extLst>
          </p:cNvPr>
          <p:cNvCxnSpPr>
            <a:endCxn id="73" idx="1"/>
          </p:cNvCxnSpPr>
          <p:nvPr/>
        </p:nvCxnSpPr>
        <p:spPr>
          <a:xfrm flipV="1">
            <a:off x="9006009" y="4890201"/>
            <a:ext cx="755196" cy="208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래픽 7" descr="혼란스러운 사람 단색으로 채워진">
            <a:extLst>
              <a:ext uri="{FF2B5EF4-FFF2-40B4-BE49-F238E27FC236}">
                <a16:creationId xmlns:a16="http://schemas.microsoft.com/office/drawing/2014/main" id="{0D9E26DE-A245-8AF6-4C3B-EC7A27033B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4931" y="1623807"/>
            <a:ext cx="914400" cy="914400"/>
          </a:xfrm>
          <a:prstGeom prst="rect">
            <a:avLst/>
          </a:prstGeom>
        </p:spPr>
      </p:pic>
      <p:pic>
        <p:nvPicPr>
          <p:cNvPr id="14" name="그래픽 13" descr="카메라 단색으로 채워진">
            <a:extLst>
              <a:ext uri="{FF2B5EF4-FFF2-40B4-BE49-F238E27FC236}">
                <a16:creationId xmlns:a16="http://schemas.microsoft.com/office/drawing/2014/main" id="{C00D50C2-8FD4-2B43-C643-D0B4CF042BA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14100" y="1770819"/>
            <a:ext cx="514999" cy="5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09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CE4E8E1-B398-F34C-B7B6-58214A0E3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47" y="314609"/>
            <a:ext cx="11867133" cy="654339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EB2F96D-07E9-819C-0F8F-C7457B2D0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366" y="5847046"/>
            <a:ext cx="10515600" cy="1325563"/>
          </a:xfrm>
        </p:spPr>
        <p:txBody>
          <a:bodyPr/>
          <a:lstStyle/>
          <a:p>
            <a:r>
              <a:rPr lang="ko-KR" altLang="en-US" dirty="0"/>
              <a:t>파이썬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462A99-7B7C-E95E-0191-D60B6E4D2CAF}"/>
              </a:ext>
            </a:extLst>
          </p:cNvPr>
          <p:cNvSpPr txBox="1"/>
          <p:nvPr/>
        </p:nvSpPr>
        <p:spPr>
          <a:xfrm>
            <a:off x="1645920" y="437606"/>
            <a:ext cx="1162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button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5121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2F96D-07E9-819C-0F8F-C7457B2D0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30017"/>
            <a:ext cx="3052354" cy="1325563"/>
          </a:xfrm>
        </p:spPr>
        <p:txBody>
          <a:bodyPr/>
          <a:lstStyle/>
          <a:p>
            <a:r>
              <a:rPr lang="ko-KR" altLang="en-US" dirty="0"/>
              <a:t>안드로이드</a:t>
            </a:r>
            <a:br>
              <a:rPr lang="en-US" altLang="ko-KR" dirty="0"/>
            </a:br>
            <a:r>
              <a:rPr lang="ko-KR" altLang="en-US" dirty="0"/>
              <a:t>스튜디오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8F2B05-5951-6A17-49B3-509DF57E8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552" y="230018"/>
            <a:ext cx="8833214" cy="639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434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EE13576-6DD5-A28C-265D-EF65590DA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02" y="1977738"/>
            <a:ext cx="5477639" cy="23720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AB6F0F-C4C4-CB4D-4530-6C0291FCC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02" y="4767988"/>
            <a:ext cx="7297168" cy="11717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359884-FF78-4E35-1262-0EFEC640C6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731" y="298244"/>
            <a:ext cx="5996207" cy="26380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58CEAF-5540-8B3E-32EF-DC8ED6630831}"/>
              </a:ext>
            </a:extLst>
          </p:cNvPr>
          <p:cNvSpPr txBox="1"/>
          <p:nvPr/>
        </p:nvSpPr>
        <p:spPr>
          <a:xfrm>
            <a:off x="7156889" y="3206842"/>
            <a:ext cx="5695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클라우드 연동 시에 필요한 파일</a:t>
            </a: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EB9FD07F-134B-9DBF-3147-0F2E5BCD579B}"/>
              </a:ext>
            </a:extLst>
          </p:cNvPr>
          <p:cNvCxnSpPr>
            <a:cxnSpLocks/>
          </p:cNvCxnSpPr>
          <p:nvPr/>
        </p:nvCxnSpPr>
        <p:spPr>
          <a:xfrm rot="10800000">
            <a:off x="6863510" y="2949204"/>
            <a:ext cx="293379" cy="4329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33224730-208F-42A1-788B-2250FC8723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67" t="19916" r="26500" b="19083"/>
          <a:stretch/>
        </p:blipFill>
        <p:spPr>
          <a:xfrm>
            <a:off x="1403545" y="241041"/>
            <a:ext cx="877572" cy="1119134"/>
          </a:xfrm>
          <a:prstGeom prst="rect">
            <a:avLst/>
          </a:prstGeom>
          <a:ln>
            <a:noFill/>
          </a:ln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7D8868F9-7368-5908-7DFD-FD11F14DAA63}"/>
              </a:ext>
            </a:extLst>
          </p:cNvPr>
          <p:cNvGrpSpPr/>
          <p:nvPr/>
        </p:nvGrpSpPr>
        <p:grpSpPr>
          <a:xfrm>
            <a:off x="217813" y="241041"/>
            <a:ext cx="1185732" cy="1190808"/>
            <a:chOff x="3663655" y="927766"/>
            <a:chExt cx="1185732" cy="11908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F436F5C-D8A5-BD3D-6E2E-B04B550D3D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56500" y1="13810" x2="45200" y2="25714"/>
                          <a14:foregroundMark x1="45200" y1="25714" x2="37300" y2="51190"/>
                          <a14:foregroundMark x1="37300" y1="51190" x2="51800" y2="53095"/>
                          <a14:foregroundMark x1="51800" y1="53095" x2="62300" y2="47143"/>
                          <a14:foregroundMark x1="62300" y1="47143" x2="57100" y2="15714"/>
                          <a14:foregroundMark x1="57100" y1="15714" x2="53300" y2="14762"/>
                          <a14:backgroundMark x1="13100" y1="85952" x2="48000" y2="85000"/>
                          <a14:backgroundMark x1="48000" y1="85000" x2="83800" y2="86667"/>
                          <a14:backgroundMark x1="83800" y1="86667" x2="84900" y2="85952"/>
                          <a14:backgroundMark x1="86300" y1="90476" x2="11800" y2="904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88" r="31936" b="28274"/>
            <a:stretch/>
          </p:blipFill>
          <p:spPr>
            <a:xfrm>
              <a:off x="3663655" y="927766"/>
              <a:ext cx="1185732" cy="101546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87A35BD-2823-A770-1492-F6B00B1FAB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750" b="90000" l="10000" r="90000">
                          <a14:foregroundMark x1="41693" y1="14630" x2="52734" y2="3750"/>
                          <a14:foregroundMark x1="52734" y1="3750" x2="60885" y2="17685"/>
                          <a14:foregroundMark x1="60885" y1="17685" x2="67370" y2="39954"/>
                          <a14:foregroundMark x1="67370" y1="39954" x2="58906" y2="56806"/>
                          <a14:foregroundMark x1="58906" y1="56806" x2="45964" y2="61528"/>
                          <a14:foregroundMark x1="45964" y1="61528" x2="35182" y2="47083"/>
                          <a14:foregroundMark x1="35182" y1="47083" x2="35677" y2="23102"/>
                          <a14:foregroundMark x1="35677" y1="23102" x2="41458" y2="12917"/>
                          <a14:backgroundMark x1="83099" y1="82037" x2="72057" y2="67500"/>
                          <a14:backgroundMark x1="72057" y1="67500" x2="34167" y2="73889"/>
                          <a14:backgroundMark x1="34167" y1="73889" x2="41146" y2="99213"/>
                          <a14:backgroundMark x1="41146" y1="99213" x2="64219" y2="96343"/>
                          <a14:backgroundMark x1="64219" y1="96343" x2="83047" y2="80926"/>
                          <a14:backgroundMark x1="83047" y1="80926" x2="85260" y2="765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55" r="28861" b="32316"/>
            <a:stretch/>
          </p:blipFill>
          <p:spPr>
            <a:xfrm>
              <a:off x="4256521" y="1604998"/>
              <a:ext cx="583881" cy="513576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4AAA109-66E7-BD0E-6144-5E44EF5BDC9F}"/>
              </a:ext>
            </a:extLst>
          </p:cNvPr>
          <p:cNvSpPr txBox="1"/>
          <p:nvPr/>
        </p:nvSpPr>
        <p:spPr>
          <a:xfrm>
            <a:off x="6863510" y="3899971"/>
            <a:ext cx="3393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베이스에 저장 될 테이블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7B6144-A6CA-E14D-BF4F-D2D351354F30}"/>
              </a:ext>
            </a:extLst>
          </p:cNvPr>
          <p:cNvSpPr txBox="1"/>
          <p:nvPr/>
        </p:nvSpPr>
        <p:spPr>
          <a:xfrm>
            <a:off x="8007428" y="5570395"/>
            <a:ext cx="3393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클라우드 </a:t>
            </a:r>
            <a:r>
              <a:rPr lang="ko-KR" altLang="en-US"/>
              <a:t>연동 과정</a:t>
            </a:r>
            <a:endParaRPr lang="ko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12B89AA-CDA4-E1B7-BE84-655ED0736379}"/>
              </a:ext>
            </a:extLst>
          </p:cNvPr>
          <p:cNvCxnSpPr>
            <a:stCxn id="19" idx="1"/>
          </p:cNvCxnSpPr>
          <p:nvPr/>
        </p:nvCxnSpPr>
        <p:spPr>
          <a:xfrm flipH="1">
            <a:off x="5773041" y="4084637"/>
            <a:ext cx="109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0816DC0-A8B8-14CC-B4E7-9DB11DE4D308}"/>
              </a:ext>
            </a:extLst>
          </p:cNvPr>
          <p:cNvCxnSpPr>
            <a:stCxn id="20" idx="1"/>
          </p:cNvCxnSpPr>
          <p:nvPr/>
        </p:nvCxnSpPr>
        <p:spPr>
          <a:xfrm flipH="1">
            <a:off x="7592570" y="5755061"/>
            <a:ext cx="414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9437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2368DD0-ABC4-0032-F33E-CEB6266CA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17" y="1940582"/>
            <a:ext cx="6855474" cy="36029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062DCB-5AB6-3382-1913-CC49F89F9000}"/>
              </a:ext>
            </a:extLst>
          </p:cNvPr>
          <p:cNvSpPr txBox="1"/>
          <p:nvPr/>
        </p:nvSpPr>
        <p:spPr>
          <a:xfrm>
            <a:off x="2924838" y="711441"/>
            <a:ext cx="5086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클라우드와 모바일 프로그램 연동 </a:t>
            </a: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B4FE34AF-1674-DE44-A078-63FF7AC60B9B}"/>
              </a:ext>
            </a:extLst>
          </p:cNvPr>
          <p:cNvCxnSpPr>
            <a:cxnSpLocks/>
          </p:cNvCxnSpPr>
          <p:nvPr/>
        </p:nvCxnSpPr>
        <p:spPr>
          <a:xfrm rot="5400000">
            <a:off x="4568650" y="1257390"/>
            <a:ext cx="707581" cy="5363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8A87F86F-2989-053E-558C-5279B100D4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67" t="19916" r="26500" b="19083"/>
          <a:stretch/>
        </p:blipFill>
        <p:spPr>
          <a:xfrm>
            <a:off x="334592" y="293108"/>
            <a:ext cx="877572" cy="1119134"/>
          </a:xfrm>
          <a:prstGeom prst="rect">
            <a:avLst/>
          </a:prstGeom>
          <a:ln>
            <a:noFill/>
          </a:ln>
        </p:spPr>
      </p:pic>
      <p:pic>
        <p:nvPicPr>
          <p:cNvPr id="25" name="내용 개체 틀 4">
            <a:extLst>
              <a:ext uri="{FF2B5EF4-FFF2-40B4-BE49-F238E27FC236}">
                <a16:creationId xmlns:a16="http://schemas.microsoft.com/office/drawing/2014/main" id="{7549C8A8-55DF-2F79-67B0-9ECEBCD778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427" y="293108"/>
            <a:ext cx="1065861" cy="1063784"/>
          </a:xfr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40110F4-6AA5-5A64-4E43-4B644F20D4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8562" y="2705100"/>
            <a:ext cx="4276725" cy="3467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D89726-01B2-AB97-6B6E-11C5140FD250}"/>
              </a:ext>
            </a:extLst>
          </p:cNvPr>
          <p:cNvSpPr txBox="1"/>
          <p:nvPr/>
        </p:nvSpPr>
        <p:spPr>
          <a:xfrm>
            <a:off x="8223689" y="1739048"/>
            <a:ext cx="5695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클라우드 연동 시에 필요한 파일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B8A427B1-C9C6-6854-F2E1-C5754D732FF9}"/>
              </a:ext>
            </a:extLst>
          </p:cNvPr>
          <p:cNvCxnSpPr>
            <a:cxnSpLocks/>
          </p:cNvCxnSpPr>
          <p:nvPr/>
        </p:nvCxnSpPr>
        <p:spPr>
          <a:xfrm rot="5400000">
            <a:off x="9474137" y="2267406"/>
            <a:ext cx="425573" cy="3094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836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86FB3-F2E1-5C8E-594F-F0C1D5F1B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49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7200" dirty="0"/>
              <a:t>주요 결과</a:t>
            </a:r>
          </a:p>
        </p:txBody>
      </p:sp>
    </p:spTree>
    <p:extLst>
      <p:ext uri="{BB962C8B-B14F-4D97-AF65-F5344CB8AC3E}">
        <p14:creationId xmlns:p14="http://schemas.microsoft.com/office/powerpoint/2010/main" val="840605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2F8B020-5CF6-E625-AA38-487255551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결과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9560050-3C3A-4EC0-A86E-A8B9B979F3CB}"/>
              </a:ext>
            </a:extLst>
          </p:cNvPr>
          <p:cNvSpPr/>
          <p:nvPr/>
        </p:nvSpPr>
        <p:spPr>
          <a:xfrm>
            <a:off x="6096000" y="3068049"/>
            <a:ext cx="5199017" cy="1201783"/>
          </a:xfrm>
          <a:prstGeom prst="rect">
            <a:avLst/>
          </a:prstGeom>
          <a:noFill/>
          <a:ln w="38100">
            <a:solidFill>
              <a:srgbClr val="EA7C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059B46-91A1-D583-58DF-8A98932D85F3}"/>
              </a:ext>
            </a:extLst>
          </p:cNvPr>
          <p:cNvSpPr/>
          <p:nvPr/>
        </p:nvSpPr>
        <p:spPr>
          <a:xfrm>
            <a:off x="624840" y="2320562"/>
            <a:ext cx="4472940" cy="1815737"/>
          </a:xfrm>
          <a:prstGeom prst="rect">
            <a:avLst/>
          </a:prstGeom>
          <a:noFill/>
          <a:ln w="38100">
            <a:solidFill>
              <a:srgbClr val="EA7C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E02306F-4C72-631B-5B72-BD6FB4FA0ADA}"/>
              </a:ext>
            </a:extLst>
          </p:cNvPr>
          <p:cNvCxnSpPr/>
          <p:nvPr/>
        </p:nvCxnSpPr>
        <p:spPr>
          <a:xfrm>
            <a:off x="11038114" y="4269832"/>
            <a:ext cx="0" cy="1647642"/>
          </a:xfrm>
          <a:prstGeom prst="straightConnector1">
            <a:avLst/>
          </a:prstGeom>
          <a:ln w="38100">
            <a:solidFill>
              <a:srgbClr val="EA7C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B96C14D-4AA6-61C6-5A95-04BAF6918EF2}"/>
              </a:ext>
            </a:extLst>
          </p:cNvPr>
          <p:cNvCxnSpPr>
            <a:cxnSpLocks/>
          </p:cNvCxnSpPr>
          <p:nvPr/>
        </p:nvCxnSpPr>
        <p:spPr>
          <a:xfrm>
            <a:off x="3076469" y="4088674"/>
            <a:ext cx="0" cy="1739370"/>
          </a:xfrm>
          <a:prstGeom prst="straightConnector1">
            <a:avLst/>
          </a:prstGeom>
          <a:ln w="38100">
            <a:solidFill>
              <a:srgbClr val="EA7C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2ABCFFA-EDB8-08EB-0EDB-4165E0001062}"/>
              </a:ext>
            </a:extLst>
          </p:cNvPr>
          <p:cNvSpPr txBox="1"/>
          <p:nvPr/>
        </p:nvSpPr>
        <p:spPr>
          <a:xfrm>
            <a:off x="9836331" y="6012709"/>
            <a:ext cx="2429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학습 결과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8777EB-8A72-4266-A0D6-11D02BCA3EF2}"/>
              </a:ext>
            </a:extLst>
          </p:cNvPr>
          <p:cNvSpPr txBox="1"/>
          <p:nvPr/>
        </p:nvSpPr>
        <p:spPr>
          <a:xfrm>
            <a:off x="2200903" y="5837569"/>
            <a:ext cx="3938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</a:t>
            </a:r>
            <a:r>
              <a:rPr lang="ko-KR" altLang="en-US" dirty="0" err="1"/>
              <a:t>레이어층</a:t>
            </a:r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11136AE-9694-577D-67DA-857757B2FD8D}"/>
              </a:ext>
            </a:extLst>
          </p:cNvPr>
          <p:cNvGrpSpPr/>
          <p:nvPr/>
        </p:nvGrpSpPr>
        <p:grpSpPr>
          <a:xfrm>
            <a:off x="10636623" y="467009"/>
            <a:ext cx="1105136" cy="958042"/>
            <a:chOff x="3663655" y="927766"/>
            <a:chExt cx="1185732" cy="1190808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47AD98F-3430-3377-4CA9-325C3E610F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56500" y1="13810" x2="45200" y2="25714"/>
                          <a14:foregroundMark x1="45200" y1="25714" x2="37300" y2="51190"/>
                          <a14:foregroundMark x1="37300" y1="51190" x2="51800" y2="53095"/>
                          <a14:foregroundMark x1="51800" y1="53095" x2="62300" y2="47143"/>
                          <a14:foregroundMark x1="62300" y1="47143" x2="57100" y2="15714"/>
                          <a14:foregroundMark x1="57100" y1="15714" x2="53300" y2="14762"/>
                          <a14:backgroundMark x1="13100" y1="85952" x2="48000" y2="85000"/>
                          <a14:backgroundMark x1="48000" y1="85000" x2="83800" y2="86667"/>
                          <a14:backgroundMark x1="83800" y1="86667" x2="84900" y2="85952"/>
                          <a14:backgroundMark x1="86300" y1="90476" x2="11800" y2="904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88" r="31936" b="28274"/>
            <a:stretch/>
          </p:blipFill>
          <p:spPr>
            <a:xfrm>
              <a:off x="3663655" y="927766"/>
              <a:ext cx="1185732" cy="101546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F7F3787-C077-D0C0-3026-ECF5062DCB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750" b="90000" l="10000" r="90000">
                          <a14:foregroundMark x1="41693" y1="14630" x2="52734" y2="3750"/>
                          <a14:foregroundMark x1="52734" y1="3750" x2="60885" y2="17685"/>
                          <a14:foregroundMark x1="60885" y1="17685" x2="67370" y2="39954"/>
                          <a14:foregroundMark x1="67370" y1="39954" x2="58906" y2="56806"/>
                          <a14:foregroundMark x1="58906" y1="56806" x2="45964" y2="61528"/>
                          <a14:foregroundMark x1="45964" y1="61528" x2="35182" y2="47083"/>
                          <a14:foregroundMark x1="35182" y1="47083" x2="35677" y2="23102"/>
                          <a14:foregroundMark x1="35677" y1="23102" x2="41458" y2="12917"/>
                          <a14:backgroundMark x1="83099" y1="82037" x2="72057" y2="67500"/>
                          <a14:backgroundMark x1="72057" y1="67500" x2="34167" y2="73889"/>
                          <a14:backgroundMark x1="34167" y1="73889" x2="41146" y2="99213"/>
                          <a14:backgroundMark x1="41146" y1="99213" x2="64219" y2="96343"/>
                          <a14:backgroundMark x1="64219" y1="96343" x2="83047" y2="80926"/>
                          <a14:backgroundMark x1="83047" y1="80926" x2="85260" y2="765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55" r="28861" b="32316"/>
            <a:stretch/>
          </p:blipFill>
          <p:spPr>
            <a:xfrm>
              <a:off x="4256521" y="1604998"/>
              <a:ext cx="583881" cy="513576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71A0FD91-7119-2085-8BFF-DD0BD68F3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725" y="2219325"/>
            <a:ext cx="4914900" cy="23336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DBFB935-9119-2694-59D0-6BD0B85C5E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930" y="2133600"/>
            <a:ext cx="557927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3039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2F8B020-5CF6-E625-AA38-487255551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결과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49488F1-8AAA-9A9B-D4DB-33BE488FB1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82" y="1425051"/>
            <a:ext cx="11769636" cy="422214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9560050-3C3A-4EC0-A86E-A8B9B979F3CB}"/>
              </a:ext>
            </a:extLst>
          </p:cNvPr>
          <p:cNvSpPr/>
          <p:nvPr/>
        </p:nvSpPr>
        <p:spPr>
          <a:xfrm>
            <a:off x="6096000" y="3068049"/>
            <a:ext cx="5199017" cy="1201783"/>
          </a:xfrm>
          <a:prstGeom prst="rect">
            <a:avLst/>
          </a:prstGeom>
          <a:noFill/>
          <a:ln w="38100">
            <a:solidFill>
              <a:srgbClr val="EA7C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059B46-91A1-D583-58DF-8A98932D85F3}"/>
              </a:ext>
            </a:extLst>
          </p:cNvPr>
          <p:cNvSpPr/>
          <p:nvPr/>
        </p:nvSpPr>
        <p:spPr>
          <a:xfrm>
            <a:off x="91440" y="2272937"/>
            <a:ext cx="4472940" cy="1815737"/>
          </a:xfrm>
          <a:prstGeom prst="rect">
            <a:avLst/>
          </a:prstGeom>
          <a:noFill/>
          <a:ln w="38100">
            <a:solidFill>
              <a:srgbClr val="EA7C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E02306F-4C72-631B-5B72-BD6FB4FA0ADA}"/>
              </a:ext>
            </a:extLst>
          </p:cNvPr>
          <p:cNvCxnSpPr/>
          <p:nvPr/>
        </p:nvCxnSpPr>
        <p:spPr>
          <a:xfrm>
            <a:off x="11038114" y="4269832"/>
            <a:ext cx="0" cy="1647642"/>
          </a:xfrm>
          <a:prstGeom prst="straightConnector1">
            <a:avLst/>
          </a:prstGeom>
          <a:ln w="38100">
            <a:solidFill>
              <a:srgbClr val="EA7C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B96C14D-4AA6-61C6-5A95-04BAF6918EF2}"/>
              </a:ext>
            </a:extLst>
          </p:cNvPr>
          <p:cNvCxnSpPr>
            <a:cxnSpLocks/>
          </p:cNvCxnSpPr>
          <p:nvPr/>
        </p:nvCxnSpPr>
        <p:spPr>
          <a:xfrm>
            <a:off x="3076469" y="4088674"/>
            <a:ext cx="0" cy="1739370"/>
          </a:xfrm>
          <a:prstGeom prst="straightConnector1">
            <a:avLst/>
          </a:prstGeom>
          <a:ln w="38100">
            <a:solidFill>
              <a:srgbClr val="EA7C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2ABCFFA-EDB8-08EB-0EDB-4165E0001062}"/>
              </a:ext>
            </a:extLst>
          </p:cNvPr>
          <p:cNvSpPr txBox="1"/>
          <p:nvPr/>
        </p:nvSpPr>
        <p:spPr>
          <a:xfrm>
            <a:off x="9836331" y="6012709"/>
            <a:ext cx="2429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시작</a:t>
            </a:r>
            <a:r>
              <a:rPr lang="en-US" altLang="ko-KR" dirty="0"/>
              <a:t>/</a:t>
            </a:r>
            <a:r>
              <a:rPr lang="ko-KR" altLang="en-US" dirty="0"/>
              <a:t>리셋</a:t>
            </a:r>
            <a:r>
              <a:rPr lang="en-US" altLang="ko-KR" dirty="0"/>
              <a:t>/</a:t>
            </a:r>
            <a:r>
              <a:rPr lang="ko-KR" altLang="en-US" dirty="0"/>
              <a:t>종료 </a:t>
            </a:r>
            <a:endParaRPr lang="en-US" altLang="ko-KR" dirty="0"/>
          </a:p>
          <a:p>
            <a:pPr algn="ctr"/>
            <a:r>
              <a:rPr lang="ko-KR" altLang="en-US" dirty="0"/>
              <a:t>버튼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8777EB-8A72-4266-A0D6-11D02BCA3EF2}"/>
              </a:ext>
            </a:extLst>
          </p:cNvPr>
          <p:cNvSpPr txBox="1"/>
          <p:nvPr/>
        </p:nvSpPr>
        <p:spPr>
          <a:xfrm>
            <a:off x="2572378" y="5828044"/>
            <a:ext cx="3938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프로그램 시작되면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얼굴과 눈을 감지하여 점수</a:t>
            </a:r>
            <a:r>
              <a:rPr lang="en-US" altLang="ko-KR" dirty="0"/>
              <a:t>(score)</a:t>
            </a:r>
            <a:r>
              <a:rPr lang="ko-KR" altLang="en-US" dirty="0"/>
              <a:t>와 값</a:t>
            </a:r>
            <a:r>
              <a:rPr lang="en-US" altLang="ko-KR" dirty="0"/>
              <a:t>( ‘a’ or ‘b’ )</a:t>
            </a:r>
            <a:r>
              <a:rPr lang="ko-KR" altLang="en-US" dirty="0"/>
              <a:t>을 부여 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11136AE-9694-577D-67DA-857757B2FD8D}"/>
              </a:ext>
            </a:extLst>
          </p:cNvPr>
          <p:cNvGrpSpPr/>
          <p:nvPr/>
        </p:nvGrpSpPr>
        <p:grpSpPr>
          <a:xfrm>
            <a:off x="10636623" y="467009"/>
            <a:ext cx="1105136" cy="958042"/>
            <a:chOff x="3663655" y="927766"/>
            <a:chExt cx="1185732" cy="1190808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47AD98F-3430-3377-4CA9-325C3E610F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56500" y1="13810" x2="45200" y2="25714"/>
                          <a14:foregroundMark x1="45200" y1="25714" x2="37300" y2="51190"/>
                          <a14:foregroundMark x1="37300" y1="51190" x2="51800" y2="53095"/>
                          <a14:foregroundMark x1="51800" y1="53095" x2="62300" y2="47143"/>
                          <a14:foregroundMark x1="62300" y1="47143" x2="57100" y2="15714"/>
                          <a14:foregroundMark x1="57100" y1="15714" x2="53300" y2="14762"/>
                          <a14:backgroundMark x1="13100" y1="85952" x2="48000" y2="85000"/>
                          <a14:backgroundMark x1="48000" y1="85000" x2="83800" y2="86667"/>
                          <a14:backgroundMark x1="83800" y1="86667" x2="84900" y2="85952"/>
                          <a14:backgroundMark x1="86300" y1="90476" x2="11800" y2="904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88" r="31936" b="28274"/>
            <a:stretch/>
          </p:blipFill>
          <p:spPr>
            <a:xfrm>
              <a:off x="3663655" y="927766"/>
              <a:ext cx="1185732" cy="101546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F7F3787-C077-D0C0-3026-ECF5062DCB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750" b="90000" l="10000" r="90000">
                          <a14:foregroundMark x1="41693" y1="14630" x2="52734" y2="3750"/>
                          <a14:foregroundMark x1="52734" y1="3750" x2="60885" y2="17685"/>
                          <a14:foregroundMark x1="60885" y1="17685" x2="67370" y2="39954"/>
                          <a14:foregroundMark x1="67370" y1="39954" x2="58906" y2="56806"/>
                          <a14:foregroundMark x1="58906" y1="56806" x2="45964" y2="61528"/>
                          <a14:foregroundMark x1="45964" y1="61528" x2="35182" y2="47083"/>
                          <a14:foregroundMark x1="35182" y1="47083" x2="35677" y2="23102"/>
                          <a14:foregroundMark x1="35677" y1="23102" x2="41458" y2="12917"/>
                          <a14:backgroundMark x1="83099" y1="82037" x2="72057" y2="67500"/>
                          <a14:backgroundMark x1="72057" y1="67500" x2="34167" y2="73889"/>
                          <a14:backgroundMark x1="34167" y1="73889" x2="41146" y2="99213"/>
                          <a14:backgroundMark x1="41146" y1="99213" x2="64219" y2="96343"/>
                          <a14:backgroundMark x1="64219" y1="96343" x2="83047" y2="80926"/>
                          <a14:backgroundMark x1="83047" y1="80926" x2="85260" y2="765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55" r="28861" b="32316"/>
            <a:stretch/>
          </p:blipFill>
          <p:spPr>
            <a:xfrm>
              <a:off x="4256521" y="1604998"/>
              <a:ext cx="583881" cy="513576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0008185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2F8B020-5CF6-E625-AA38-487255551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B83DCC-D78B-15B7-CDFA-B774AAE80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61" y="1244291"/>
            <a:ext cx="7219328" cy="26182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8DA9B85-2629-CAAC-7CB5-7E2CD547C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62" y="4125997"/>
            <a:ext cx="7219328" cy="259670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7281A7F-F68C-E71A-7E0F-897D4285BF4B}"/>
              </a:ext>
            </a:extLst>
          </p:cNvPr>
          <p:cNvSpPr/>
          <p:nvPr/>
        </p:nvSpPr>
        <p:spPr>
          <a:xfrm>
            <a:off x="4628605" y="3148139"/>
            <a:ext cx="1062445" cy="418012"/>
          </a:xfrm>
          <a:prstGeom prst="rect">
            <a:avLst/>
          </a:prstGeom>
          <a:noFill/>
          <a:ln w="38100">
            <a:solidFill>
              <a:srgbClr val="EA7C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2DDC043-9D08-8146-9015-CE282E1449A9}"/>
              </a:ext>
            </a:extLst>
          </p:cNvPr>
          <p:cNvCxnSpPr>
            <a:cxnSpLocks/>
          </p:cNvCxnSpPr>
          <p:nvPr/>
        </p:nvCxnSpPr>
        <p:spPr>
          <a:xfrm>
            <a:off x="5320935" y="3566151"/>
            <a:ext cx="0" cy="2435319"/>
          </a:xfrm>
          <a:prstGeom prst="straightConnector1">
            <a:avLst/>
          </a:prstGeom>
          <a:ln w="38100">
            <a:solidFill>
              <a:srgbClr val="EA7C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30CE8E-354E-3C8C-E9A2-7A1346892A8D}"/>
              </a:ext>
            </a:extLst>
          </p:cNvPr>
          <p:cNvSpPr/>
          <p:nvPr/>
        </p:nvSpPr>
        <p:spPr>
          <a:xfrm>
            <a:off x="4641666" y="6001470"/>
            <a:ext cx="1062445" cy="418012"/>
          </a:xfrm>
          <a:prstGeom prst="rect">
            <a:avLst/>
          </a:prstGeom>
          <a:noFill/>
          <a:ln w="38100">
            <a:solidFill>
              <a:srgbClr val="EA7C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7DA7EB-5BB9-8435-FFD2-063C49E6830F}"/>
              </a:ext>
            </a:extLst>
          </p:cNvPr>
          <p:cNvSpPr txBox="1"/>
          <p:nvPr/>
        </p:nvSpPr>
        <p:spPr>
          <a:xfrm>
            <a:off x="7930909" y="1308733"/>
            <a:ext cx="3102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Eye_Open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‘b’ </a:t>
            </a:r>
          </a:p>
          <a:p>
            <a:r>
              <a:rPr lang="en-US" altLang="ko-KR" dirty="0"/>
              <a:t>       =&gt; Score= Score -1 </a:t>
            </a:r>
          </a:p>
          <a:p>
            <a:r>
              <a:rPr lang="en-US" altLang="ko-KR" dirty="0"/>
              <a:t>            (</a:t>
            </a:r>
            <a:r>
              <a:rPr lang="ko-KR" altLang="en-US" dirty="0"/>
              <a:t>최소 </a:t>
            </a:r>
            <a:r>
              <a:rPr lang="en-US" altLang="ko-KR" dirty="0"/>
              <a:t>value = 0)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452B02-54C2-A0A5-44BD-FBF95881F0D8}"/>
              </a:ext>
            </a:extLst>
          </p:cNvPr>
          <p:cNvSpPr txBox="1"/>
          <p:nvPr/>
        </p:nvSpPr>
        <p:spPr>
          <a:xfrm>
            <a:off x="8039766" y="4207905"/>
            <a:ext cx="310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Eye_Close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‘a’ </a:t>
            </a:r>
          </a:p>
          <a:p>
            <a:r>
              <a:rPr lang="en-US" altLang="ko-KR" dirty="0"/>
              <a:t>       =&gt; Score= Score +1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A44833-1A39-97A5-3575-BBEC6F454A98}"/>
              </a:ext>
            </a:extLst>
          </p:cNvPr>
          <p:cNvSpPr/>
          <p:nvPr/>
        </p:nvSpPr>
        <p:spPr>
          <a:xfrm>
            <a:off x="4598124" y="3829637"/>
            <a:ext cx="1445622" cy="418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눈의 움직임에 따라 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 스코어가 가감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259B717-DCAC-3737-BE99-C053EBFA8D0D}"/>
              </a:ext>
            </a:extLst>
          </p:cNvPr>
          <p:cNvGrpSpPr/>
          <p:nvPr/>
        </p:nvGrpSpPr>
        <p:grpSpPr>
          <a:xfrm>
            <a:off x="10636623" y="467009"/>
            <a:ext cx="1105136" cy="958042"/>
            <a:chOff x="3663655" y="927766"/>
            <a:chExt cx="1185732" cy="1190808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8522A17-6026-A27B-051C-3B4991D1BC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56500" y1="13810" x2="45200" y2="25714"/>
                          <a14:foregroundMark x1="45200" y1="25714" x2="37300" y2="51190"/>
                          <a14:foregroundMark x1="37300" y1="51190" x2="51800" y2="53095"/>
                          <a14:foregroundMark x1="51800" y1="53095" x2="62300" y2="47143"/>
                          <a14:foregroundMark x1="62300" y1="47143" x2="57100" y2="15714"/>
                          <a14:foregroundMark x1="57100" y1="15714" x2="53300" y2="14762"/>
                          <a14:backgroundMark x1="13100" y1="85952" x2="48000" y2="85000"/>
                          <a14:backgroundMark x1="48000" y1="85000" x2="83800" y2="86667"/>
                          <a14:backgroundMark x1="83800" y1="86667" x2="84900" y2="85952"/>
                          <a14:backgroundMark x1="86300" y1="90476" x2="11800" y2="904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88" r="31936" b="28274"/>
            <a:stretch/>
          </p:blipFill>
          <p:spPr>
            <a:xfrm>
              <a:off x="3663655" y="927766"/>
              <a:ext cx="1185732" cy="101546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17BAE74-D74B-E47E-511A-C0AF57C2F2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750" b="90000" l="10000" r="90000">
                          <a14:foregroundMark x1="41693" y1="14630" x2="52734" y2="3750"/>
                          <a14:foregroundMark x1="52734" y1="3750" x2="60885" y2="17685"/>
                          <a14:foregroundMark x1="60885" y1="17685" x2="67370" y2="39954"/>
                          <a14:foregroundMark x1="67370" y1="39954" x2="58906" y2="56806"/>
                          <a14:foregroundMark x1="58906" y1="56806" x2="45964" y2="61528"/>
                          <a14:foregroundMark x1="45964" y1="61528" x2="35182" y2="47083"/>
                          <a14:foregroundMark x1="35182" y1="47083" x2="35677" y2="23102"/>
                          <a14:foregroundMark x1="35677" y1="23102" x2="41458" y2="12917"/>
                          <a14:backgroundMark x1="83099" y1="82037" x2="72057" y2="67500"/>
                          <a14:backgroundMark x1="72057" y1="67500" x2="34167" y2="73889"/>
                          <a14:backgroundMark x1="34167" y1="73889" x2="41146" y2="99213"/>
                          <a14:backgroundMark x1="41146" y1="99213" x2="64219" y2="96343"/>
                          <a14:backgroundMark x1="64219" y1="96343" x2="83047" y2="80926"/>
                          <a14:backgroundMark x1="83047" y1="80926" x2="85260" y2="765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55" r="28861" b="32316"/>
            <a:stretch/>
          </p:blipFill>
          <p:spPr>
            <a:xfrm>
              <a:off x="4256521" y="1604998"/>
              <a:ext cx="583881" cy="513576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9199746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126951-8712-45F9-B191-580FE0E69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17FC75-48EB-347B-76D5-1D0834DE4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3751" y="2214689"/>
            <a:ext cx="4604657" cy="4351338"/>
          </a:xfrm>
        </p:spPr>
        <p:txBody>
          <a:bodyPr/>
          <a:lstStyle/>
          <a:p>
            <a:r>
              <a:rPr lang="ko-KR" altLang="en-US" b="1" dirty="0"/>
              <a:t>주요 결과  </a:t>
            </a:r>
            <a:endParaRPr lang="en-US" altLang="ko-KR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결과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문제점 개선사항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err="1"/>
              <a:t>느낀점</a:t>
            </a:r>
            <a:endParaRPr lang="en-US" altLang="ko-KR" dirty="0"/>
          </a:p>
          <a:p>
            <a:r>
              <a:rPr lang="ko-KR" altLang="en-US" b="1" dirty="0"/>
              <a:t>추후 계획</a:t>
            </a:r>
            <a:endParaRPr lang="en-US" altLang="ko-KR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F554376-14C0-4764-7B19-D77E8E542944}"/>
              </a:ext>
            </a:extLst>
          </p:cNvPr>
          <p:cNvCxnSpPr/>
          <p:nvPr/>
        </p:nvCxnSpPr>
        <p:spPr>
          <a:xfrm>
            <a:off x="6096000" y="1861910"/>
            <a:ext cx="0" cy="435133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89E88D1-355C-60C4-D5B1-3EE4D6B1BC61}"/>
              </a:ext>
            </a:extLst>
          </p:cNvPr>
          <p:cNvSpPr txBox="1">
            <a:spLocks/>
          </p:cNvSpPr>
          <p:nvPr/>
        </p:nvSpPr>
        <p:spPr>
          <a:xfrm>
            <a:off x="1053592" y="1861910"/>
            <a:ext cx="46046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/>
              <a:t>프로젝트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주요 프로그램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팀 구성 및 역할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일정 및 마일스톤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r>
              <a:rPr lang="ko-KR" altLang="en-US" b="1" dirty="0"/>
              <a:t>개요</a:t>
            </a:r>
            <a:endParaRPr lang="en-US" altLang="ko-KR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프로젝트 제작 계기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목적 및 목표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프로젝트 개요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프로세스</a:t>
            </a:r>
            <a:endParaRPr lang="en-US" altLang="ko-KR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3E5AEBC-6690-5EB8-B9F4-98FAE2C8567F}"/>
              </a:ext>
            </a:extLst>
          </p:cNvPr>
          <p:cNvCxnSpPr/>
          <p:nvPr/>
        </p:nvCxnSpPr>
        <p:spPr>
          <a:xfrm>
            <a:off x="5992906" y="1861910"/>
            <a:ext cx="0" cy="435133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B1C3AF6-B07E-D326-B0FC-1CB4C9C911B7}"/>
              </a:ext>
            </a:extLst>
          </p:cNvPr>
          <p:cNvCxnSpPr/>
          <p:nvPr/>
        </p:nvCxnSpPr>
        <p:spPr>
          <a:xfrm>
            <a:off x="6199094" y="1861910"/>
            <a:ext cx="0" cy="435133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538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2F8B020-5CF6-E625-AA38-487255551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FE729E-D8C5-8887-EDC6-51C6EE833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54" y="1393069"/>
            <a:ext cx="7329332" cy="25976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4438E5C-9947-3E27-EFAD-364B7920B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55" y="4097776"/>
            <a:ext cx="7329333" cy="257734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C3EDC61-C996-3F9E-7929-D4DC12BE18E1}"/>
              </a:ext>
            </a:extLst>
          </p:cNvPr>
          <p:cNvSpPr/>
          <p:nvPr/>
        </p:nvSpPr>
        <p:spPr>
          <a:xfrm>
            <a:off x="4689567" y="3289430"/>
            <a:ext cx="822960" cy="328981"/>
          </a:xfrm>
          <a:prstGeom prst="rect">
            <a:avLst/>
          </a:prstGeom>
          <a:noFill/>
          <a:ln w="38100">
            <a:solidFill>
              <a:srgbClr val="EA7C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3AC43D-CB23-DC2F-A44E-0FE5747736CC}"/>
              </a:ext>
            </a:extLst>
          </p:cNvPr>
          <p:cNvSpPr/>
          <p:nvPr/>
        </p:nvSpPr>
        <p:spPr>
          <a:xfrm>
            <a:off x="4689567" y="6005672"/>
            <a:ext cx="822960" cy="328981"/>
          </a:xfrm>
          <a:prstGeom prst="rect">
            <a:avLst/>
          </a:prstGeom>
          <a:noFill/>
          <a:ln w="38100">
            <a:solidFill>
              <a:srgbClr val="EA7C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8D16476-66DD-811E-05E4-DB8CF12EA072}"/>
              </a:ext>
            </a:extLst>
          </p:cNvPr>
          <p:cNvSpPr/>
          <p:nvPr/>
        </p:nvSpPr>
        <p:spPr>
          <a:xfrm>
            <a:off x="2738847" y="6178731"/>
            <a:ext cx="822960" cy="166798"/>
          </a:xfrm>
          <a:prstGeom prst="rect">
            <a:avLst/>
          </a:prstGeom>
          <a:noFill/>
          <a:ln w="38100">
            <a:solidFill>
              <a:srgbClr val="EA7C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899954-F5F6-CBFB-9318-7877D4D1E1CE}"/>
              </a:ext>
            </a:extLst>
          </p:cNvPr>
          <p:cNvSpPr/>
          <p:nvPr/>
        </p:nvSpPr>
        <p:spPr>
          <a:xfrm>
            <a:off x="838200" y="2757291"/>
            <a:ext cx="822960" cy="166798"/>
          </a:xfrm>
          <a:prstGeom prst="rect">
            <a:avLst/>
          </a:prstGeom>
          <a:noFill/>
          <a:ln w="38100">
            <a:solidFill>
              <a:srgbClr val="EA7C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0E05EA-9DA0-9225-DB51-E35EC758420A}"/>
              </a:ext>
            </a:extLst>
          </p:cNvPr>
          <p:cNvSpPr txBox="1"/>
          <p:nvPr/>
        </p:nvSpPr>
        <p:spPr>
          <a:xfrm>
            <a:off x="7935264" y="1393069"/>
            <a:ext cx="37744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Score &gt; 10  =&gt;</a:t>
            </a:r>
          </a:p>
          <a:p>
            <a:pPr lvl="1"/>
            <a:r>
              <a:rPr lang="en-US" altLang="ko-KR" dirty="0"/>
              <a:t>1. </a:t>
            </a:r>
            <a:r>
              <a:rPr lang="ko-KR" altLang="en-US" dirty="0"/>
              <a:t>빨간 테두리</a:t>
            </a:r>
            <a:endParaRPr lang="en-US" altLang="ko-KR" dirty="0"/>
          </a:p>
          <a:p>
            <a:pPr lvl="1"/>
            <a:r>
              <a:rPr lang="en-US" altLang="ko-KR" dirty="0"/>
              <a:t>2. </a:t>
            </a:r>
            <a:r>
              <a:rPr lang="ko-KR" altLang="en-US" dirty="0"/>
              <a:t>경고음 재생</a:t>
            </a:r>
            <a:endParaRPr lang="en-US" altLang="ko-KR" dirty="0"/>
          </a:p>
          <a:p>
            <a:pPr lvl="1"/>
            <a:r>
              <a:rPr lang="en-US" altLang="ko-KR" dirty="0"/>
              <a:t>3. </a:t>
            </a:r>
            <a:r>
              <a:rPr lang="en-US" altLang="ko-KR" dirty="0" err="1"/>
              <a:t>eyeList</a:t>
            </a:r>
            <a:r>
              <a:rPr lang="ko-KR" altLang="en-US" dirty="0"/>
              <a:t>에 </a:t>
            </a:r>
            <a:r>
              <a:rPr lang="en-US" altLang="ko-KR" dirty="0"/>
              <a:t>value</a:t>
            </a:r>
            <a:r>
              <a:rPr lang="ko-KR" altLang="en-US" dirty="0"/>
              <a:t>값 누적</a:t>
            </a:r>
            <a:endParaRPr lang="en-US" altLang="ko-KR" dirty="0"/>
          </a:p>
          <a:p>
            <a:pPr lvl="1"/>
            <a:r>
              <a:rPr lang="en-US" altLang="ko-KR" dirty="0"/>
              <a:t>4. </a:t>
            </a:r>
            <a:r>
              <a:rPr lang="ko-KR" altLang="en-US" dirty="0"/>
              <a:t>현 시간 </a:t>
            </a:r>
            <a:r>
              <a:rPr lang="ko-KR" altLang="en-US" dirty="0" err="1"/>
              <a:t>파이어베이스</a:t>
            </a:r>
            <a:r>
              <a:rPr lang="ko-KR" altLang="en-US" dirty="0"/>
              <a:t> 저장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3EC725-4C9A-7C53-29FF-7650C76759F0}"/>
              </a:ext>
            </a:extLst>
          </p:cNvPr>
          <p:cNvSpPr txBox="1"/>
          <p:nvPr/>
        </p:nvSpPr>
        <p:spPr>
          <a:xfrm>
            <a:off x="7935263" y="4557027"/>
            <a:ext cx="3774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eyeList</a:t>
            </a:r>
            <a:r>
              <a:rPr lang="en-US" altLang="ko-KR" dirty="0"/>
              <a:t> =&gt; ‘b’ , ‘b’ , ‘b’ , ‘b’ , ‘b’ </a:t>
            </a:r>
          </a:p>
          <a:p>
            <a:pPr lvl="1"/>
            <a:r>
              <a:rPr lang="en-US" altLang="ko-KR" dirty="0"/>
              <a:t>Score = 0   / reset</a:t>
            </a:r>
          </a:p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12BCEE-0FCF-80F1-8592-F91466148CCA}"/>
              </a:ext>
            </a:extLst>
          </p:cNvPr>
          <p:cNvSpPr txBox="1"/>
          <p:nvPr/>
        </p:nvSpPr>
        <p:spPr>
          <a:xfrm>
            <a:off x="7935263" y="3204323"/>
            <a:ext cx="3774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지속적으로 눈 움직임 감지</a:t>
            </a:r>
            <a:endParaRPr lang="en-US" altLang="ko-KR" dirty="0"/>
          </a:p>
          <a:p>
            <a:pPr lvl="1"/>
            <a:r>
              <a:rPr lang="en-US" altLang="ko-KR" dirty="0" err="1"/>
              <a:t>Open_eye</a:t>
            </a:r>
            <a:r>
              <a:rPr lang="ko-KR" altLang="en-US" dirty="0"/>
              <a:t> </a:t>
            </a:r>
            <a:r>
              <a:rPr lang="en-US" altLang="ko-KR" dirty="0"/>
              <a:t>-1</a:t>
            </a:r>
          </a:p>
          <a:p>
            <a:pPr lvl="1"/>
            <a:r>
              <a:rPr lang="en-US" altLang="ko-KR" dirty="0" err="1"/>
              <a:t>Close_eye</a:t>
            </a:r>
            <a:r>
              <a:rPr lang="en-US" altLang="ko-KR" dirty="0"/>
              <a:t> +1</a:t>
            </a:r>
          </a:p>
          <a:p>
            <a:pPr lvl="1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DD53367-DA45-95BC-DAE5-B2ACFFC1533D}"/>
              </a:ext>
            </a:extLst>
          </p:cNvPr>
          <p:cNvGrpSpPr/>
          <p:nvPr/>
        </p:nvGrpSpPr>
        <p:grpSpPr>
          <a:xfrm>
            <a:off x="10636623" y="467009"/>
            <a:ext cx="1105136" cy="958042"/>
            <a:chOff x="3663655" y="927766"/>
            <a:chExt cx="1185732" cy="119080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7B31DA9-65EF-596E-64A1-3E2D455C71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56500" y1="13810" x2="45200" y2="25714"/>
                          <a14:foregroundMark x1="45200" y1="25714" x2="37300" y2="51190"/>
                          <a14:foregroundMark x1="37300" y1="51190" x2="51800" y2="53095"/>
                          <a14:foregroundMark x1="51800" y1="53095" x2="62300" y2="47143"/>
                          <a14:foregroundMark x1="62300" y1="47143" x2="57100" y2="15714"/>
                          <a14:foregroundMark x1="57100" y1="15714" x2="53300" y2="14762"/>
                          <a14:backgroundMark x1="13100" y1="85952" x2="48000" y2="85000"/>
                          <a14:backgroundMark x1="48000" y1="85000" x2="83800" y2="86667"/>
                          <a14:backgroundMark x1="83800" y1="86667" x2="84900" y2="85952"/>
                          <a14:backgroundMark x1="86300" y1="90476" x2="11800" y2="904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88" r="31936" b="28274"/>
            <a:stretch/>
          </p:blipFill>
          <p:spPr>
            <a:xfrm>
              <a:off x="3663655" y="927766"/>
              <a:ext cx="1185732" cy="101546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15F7D69-9989-889E-D782-53A34C94C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750" b="90000" l="10000" r="90000">
                          <a14:foregroundMark x1="41693" y1="14630" x2="52734" y2="3750"/>
                          <a14:foregroundMark x1="52734" y1="3750" x2="60885" y2="17685"/>
                          <a14:foregroundMark x1="60885" y1="17685" x2="67370" y2="39954"/>
                          <a14:foregroundMark x1="67370" y1="39954" x2="58906" y2="56806"/>
                          <a14:foregroundMark x1="58906" y1="56806" x2="45964" y2="61528"/>
                          <a14:foregroundMark x1="45964" y1="61528" x2="35182" y2="47083"/>
                          <a14:foregroundMark x1="35182" y1="47083" x2="35677" y2="23102"/>
                          <a14:foregroundMark x1="35677" y1="23102" x2="41458" y2="12917"/>
                          <a14:backgroundMark x1="83099" y1="82037" x2="72057" y2="67500"/>
                          <a14:backgroundMark x1="72057" y1="67500" x2="34167" y2="73889"/>
                          <a14:backgroundMark x1="34167" y1="73889" x2="41146" y2="99213"/>
                          <a14:backgroundMark x1="41146" y1="99213" x2="64219" y2="96343"/>
                          <a14:backgroundMark x1="64219" y1="96343" x2="83047" y2="80926"/>
                          <a14:backgroundMark x1="83047" y1="80926" x2="85260" y2="765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55" r="28861" b="32316"/>
            <a:stretch/>
          </p:blipFill>
          <p:spPr>
            <a:xfrm>
              <a:off x="4256521" y="1604998"/>
              <a:ext cx="583881" cy="513576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3721018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D2B1521-4350-66E2-D7D3-B929ACF751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0" t="10762" r="15784" b="8755"/>
          <a:stretch/>
        </p:blipFill>
        <p:spPr>
          <a:xfrm>
            <a:off x="704015" y="1484259"/>
            <a:ext cx="5711241" cy="3168695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82F8B020-5CF6-E625-AA38-487255551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337A05-0F10-E955-8568-CE75B24E6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644" y="3267013"/>
            <a:ext cx="6113831" cy="31686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CFBF78-0590-19EF-2FC6-689FBF04F5AA}"/>
              </a:ext>
            </a:extLst>
          </p:cNvPr>
          <p:cNvSpPr txBox="1"/>
          <p:nvPr/>
        </p:nvSpPr>
        <p:spPr>
          <a:xfrm>
            <a:off x="7153803" y="4944666"/>
            <a:ext cx="21842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저장한 현시간대 정보를 저장</a:t>
            </a:r>
          </a:p>
        </p:txBody>
      </p:sp>
      <p:sp>
        <p:nvSpPr>
          <p:cNvPr id="5" name="왼쪽 중괄호 4">
            <a:extLst>
              <a:ext uri="{FF2B5EF4-FFF2-40B4-BE49-F238E27FC236}">
                <a16:creationId xmlns:a16="http://schemas.microsoft.com/office/drawing/2014/main" id="{EEF807BD-5CDC-CB90-7F87-603A6FBD85A7}"/>
              </a:ext>
            </a:extLst>
          </p:cNvPr>
          <p:cNvSpPr/>
          <p:nvPr/>
        </p:nvSpPr>
        <p:spPr>
          <a:xfrm>
            <a:off x="5266882" y="4281925"/>
            <a:ext cx="670560" cy="618514"/>
          </a:xfrm>
          <a:prstGeom prst="leftBrace">
            <a:avLst>
              <a:gd name="adj1" fmla="val 16125"/>
              <a:gd name="adj2" fmla="val 27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D06023-D1B1-5FF9-C35E-1227551C27F8}"/>
              </a:ext>
            </a:extLst>
          </p:cNvPr>
          <p:cNvSpPr txBox="1"/>
          <p:nvPr/>
        </p:nvSpPr>
        <p:spPr>
          <a:xfrm>
            <a:off x="4545455" y="4281925"/>
            <a:ext cx="1869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운전자 </a:t>
            </a:r>
            <a:endParaRPr lang="en-US" altLang="ko-KR" sz="1400" dirty="0"/>
          </a:p>
          <a:p>
            <a:r>
              <a:rPr lang="ko-KR" altLang="en-US" sz="1400" dirty="0"/>
              <a:t>개인정보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6C8929-3101-3ED8-E292-CB74E2F11B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67" t="19916" r="26500" b="19083"/>
          <a:stretch/>
        </p:blipFill>
        <p:spPr>
          <a:xfrm>
            <a:off x="10742133" y="365125"/>
            <a:ext cx="877572" cy="1119134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670DEF-C988-DBC9-4D8C-F75E8529E1FC}"/>
              </a:ext>
            </a:extLst>
          </p:cNvPr>
          <p:cNvSpPr txBox="1"/>
          <p:nvPr/>
        </p:nvSpPr>
        <p:spPr>
          <a:xfrm>
            <a:off x="4682169" y="1574897"/>
            <a:ext cx="224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데이터 전송 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1F4F0-B11C-D334-DDA4-899DDC912470}"/>
              </a:ext>
            </a:extLst>
          </p:cNvPr>
          <p:cNvSpPr txBox="1"/>
          <p:nvPr/>
        </p:nvSpPr>
        <p:spPr>
          <a:xfrm>
            <a:off x="9959015" y="3920474"/>
            <a:ext cx="224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전송 후</a:t>
            </a:r>
          </a:p>
        </p:txBody>
      </p:sp>
      <p:sp>
        <p:nvSpPr>
          <p:cNvPr id="16" name="화살표: 위로 굽음 15">
            <a:extLst>
              <a:ext uri="{FF2B5EF4-FFF2-40B4-BE49-F238E27FC236}">
                <a16:creationId xmlns:a16="http://schemas.microsoft.com/office/drawing/2014/main" id="{CC02B2B5-682F-7B5E-89D2-44B21D145B29}"/>
              </a:ext>
            </a:extLst>
          </p:cNvPr>
          <p:cNvSpPr/>
          <p:nvPr/>
        </p:nvSpPr>
        <p:spPr>
          <a:xfrm rot="5400000">
            <a:off x="3726060" y="4087767"/>
            <a:ext cx="1250899" cy="2404269"/>
          </a:xfrm>
          <a:prstGeom prst="bentUpArrow">
            <a:avLst>
              <a:gd name="adj1" fmla="val 18907"/>
              <a:gd name="adj2" fmla="val 26142"/>
              <a:gd name="adj3" fmla="val 2576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FA0EED-95C5-A2E9-A9BB-040D7835ADF1}"/>
              </a:ext>
            </a:extLst>
          </p:cNvPr>
          <p:cNvSpPr/>
          <p:nvPr/>
        </p:nvSpPr>
        <p:spPr>
          <a:xfrm>
            <a:off x="4682169" y="1674451"/>
            <a:ext cx="1639609" cy="184666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89B73B8-7A3D-F382-57D2-F837F7EB479D}"/>
              </a:ext>
            </a:extLst>
          </p:cNvPr>
          <p:cNvSpPr/>
          <p:nvPr/>
        </p:nvSpPr>
        <p:spPr>
          <a:xfrm>
            <a:off x="9959015" y="4012807"/>
            <a:ext cx="1639609" cy="184666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3679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2F8B020-5CF6-E625-AA38-487255551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692F6C-0462-4523-F956-F72701CA2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733" y="500701"/>
            <a:ext cx="2695180" cy="56898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7E06D1B-7EBB-63C9-329B-EBC97A716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015" y="383136"/>
            <a:ext cx="2642135" cy="55778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E843EC3-10E2-3432-4535-3542BE8696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964" y="1276103"/>
            <a:ext cx="2642134" cy="557784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3A37F0C-7CD1-648E-1000-C0370B6D85FD}"/>
              </a:ext>
            </a:extLst>
          </p:cNvPr>
          <p:cNvCxnSpPr>
            <a:cxnSpLocks/>
          </p:cNvCxnSpPr>
          <p:nvPr/>
        </p:nvCxnSpPr>
        <p:spPr>
          <a:xfrm flipV="1">
            <a:off x="7193280" y="1045031"/>
            <a:ext cx="2120072" cy="893854"/>
          </a:xfrm>
          <a:prstGeom prst="straightConnector1">
            <a:avLst/>
          </a:prstGeom>
          <a:ln w="38100">
            <a:solidFill>
              <a:srgbClr val="EA7C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내용 개체 틀 4">
            <a:extLst>
              <a:ext uri="{FF2B5EF4-FFF2-40B4-BE49-F238E27FC236}">
                <a16:creationId xmlns:a16="http://schemas.microsoft.com/office/drawing/2014/main" id="{085A05A9-8151-BEFC-3C79-8C55DAFCA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045" y="-35878"/>
            <a:ext cx="1065861" cy="1063784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29C84F-F2C3-87B3-8153-5CA99B5AE055}"/>
              </a:ext>
            </a:extLst>
          </p:cNvPr>
          <p:cNvSpPr txBox="1"/>
          <p:nvPr/>
        </p:nvSpPr>
        <p:spPr>
          <a:xfrm>
            <a:off x="1071409" y="2061140"/>
            <a:ext cx="212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파이어 베이스에서 </a:t>
            </a:r>
            <a:endParaRPr lang="en-US" altLang="ko-KR" dirty="0"/>
          </a:p>
          <a:p>
            <a:pPr algn="r"/>
            <a:r>
              <a:rPr lang="ko-KR" altLang="en-US" dirty="0"/>
              <a:t>저장한 정보 조회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55AC6A0-CC57-3F3A-56FD-981024D5FD0F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191460" y="2384306"/>
            <a:ext cx="1012550" cy="746947"/>
          </a:xfrm>
          <a:prstGeom prst="straightConnector1">
            <a:avLst/>
          </a:prstGeom>
          <a:ln w="38100">
            <a:solidFill>
              <a:srgbClr val="EA7C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313705-BB3A-439C-73ED-FFEE3F9A03B5}"/>
              </a:ext>
            </a:extLst>
          </p:cNvPr>
          <p:cNvSpPr/>
          <p:nvPr/>
        </p:nvSpPr>
        <p:spPr>
          <a:xfrm>
            <a:off x="6566678" y="4065373"/>
            <a:ext cx="2552609" cy="296562"/>
          </a:xfrm>
          <a:prstGeom prst="rect">
            <a:avLst/>
          </a:prstGeom>
          <a:noFill/>
          <a:ln>
            <a:solidFill>
              <a:srgbClr val="EA7C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B3D372A-0B48-DB5A-4FA1-C8941EA48160}"/>
              </a:ext>
            </a:extLst>
          </p:cNvPr>
          <p:cNvCxnSpPr>
            <a:endCxn id="7" idx="1"/>
          </p:cNvCxnSpPr>
          <p:nvPr/>
        </p:nvCxnSpPr>
        <p:spPr>
          <a:xfrm flipV="1">
            <a:off x="208599" y="4065023"/>
            <a:ext cx="6333365" cy="1113788"/>
          </a:xfrm>
          <a:prstGeom prst="line">
            <a:avLst/>
          </a:prstGeom>
          <a:ln w="22225">
            <a:solidFill>
              <a:srgbClr val="EA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DA32E19-2DF8-4937-8C8F-6FE641EDE156}"/>
              </a:ext>
            </a:extLst>
          </p:cNvPr>
          <p:cNvCxnSpPr/>
          <p:nvPr/>
        </p:nvCxnSpPr>
        <p:spPr>
          <a:xfrm flipV="1">
            <a:off x="7997694" y="4065024"/>
            <a:ext cx="1121593" cy="1113786"/>
          </a:xfrm>
          <a:prstGeom prst="line">
            <a:avLst/>
          </a:prstGeom>
          <a:ln w="22225">
            <a:solidFill>
              <a:srgbClr val="EA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A3094C6-50C7-6CE7-98EA-2D8042426321}"/>
              </a:ext>
            </a:extLst>
          </p:cNvPr>
          <p:cNvCxnSpPr/>
          <p:nvPr/>
        </p:nvCxnSpPr>
        <p:spPr>
          <a:xfrm flipV="1">
            <a:off x="7984491" y="4361586"/>
            <a:ext cx="1134796" cy="1828938"/>
          </a:xfrm>
          <a:prstGeom prst="line">
            <a:avLst/>
          </a:prstGeom>
          <a:ln w="22225">
            <a:solidFill>
              <a:srgbClr val="EA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2F636B4-480B-7174-E8AB-49983013DF1D}"/>
              </a:ext>
            </a:extLst>
          </p:cNvPr>
          <p:cNvCxnSpPr>
            <a:cxnSpLocks/>
          </p:cNvCxnSpPr>
          <p:nvPr/>
        </p:nvCxnSpPr>
        <p:spPr>
          <a:xfrm flipV="1">
            <a:off x="208599" y="4370586"/>
            <a:ext cx="6353088" cy="1819767"/>
          </a:xfrm>
          <a:prstGeom prst="line">
            <a:avLst/>
          </a:prstGeom>
          <a:ln w="22225">
            <a:solidFill>
              <a:srgbClr val="EA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3E8D003-3C2D-8F02-527C-F3AAF45322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43817"/>
          <a:stretch/>
        </p:blipFill>
        <p:spPr>
          <a:xfrm>
            <a:off x="208599" y="5178812"/>
            <a:ext cx="7751178" cy="10117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E2C12A-A125-D5CC-EAC4-E4FD9461E0A3}"/>
              </a:ext>
            </a:extLst>
          </p:cNvPr>
          <p:cNvSpPr txBox="1"/>
          <p:nvPr/>
        </p:nvSpPr>
        <p:spPr>
          <a:xfrm>
            <a:off x="3587593" y="5684669"/>
            <a:ext cx="1837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운전자 개인정보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6AA213-7AC9-8E55-DF11-CE802A4330B0}"/>
              </a:ext>
            </a:extLst>
          </p:cNvPr>
          <p:cNvSpPr/>
          <p:nvPr/>
        </p:nvSpPr>
        <p:spPr>
          <a:xfrm>
            <a:off x="3607316" y="5782962"/>
            <a:ext cx="1710327" cy="241619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B290E14-C9C9-6E34-9C1A-40F4E35FFD53}"/>
              </a:ext>
            </a:extLst>
          </p:cNvPr>
          <p:cNvSpPr/>
          <p:nvPr/>
        </p:nvSpPr>
        <p:spPr>
          <a:xfrm>
            <a:off x="208599" y="5178811"/>
            <a:ext cx="7751178" cy="1011713"/>
          </a:xfrm>
          <a:prstGeom prst="rect">
            <a:avLst/>
          </a:prstGeom>
          <a:noFill/>
          <a:ln w="38100">
            <a:solidFill>
              <a:srgbClr val="EA7C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84B4CCD-C374-8018-C492-22054D3022A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9" t="25179" r="73182" b="39671"/>
          <a:stretch/>
        </p:blipFill>
        <p:spPr>
          <a:xfrm>
            <a:off x="208599" y="3128122"/>
            <a:ext cx="2428408" cy="186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724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91A002D-716D-06D9-F246-688C98865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49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7200" dirty="0"/>
              <a:t>과제의 개선사항</a:t>
            </a:r>
          </a:p>
        </p:txBody>
      </p:sp>
    </p:spTree>
    <p:extLst>
      <p:ext uri="{BB962C8B-B14F-4D97-AF65-F5344CB8AC3E}">
        <p14:creationId xmlns:p14="http://schemas.microsoft.com/office/powerpoint/2010/main" val="32986898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23575E6-AC4E-417B-4503-9747A7440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994028"/>
            <a:ext cx="4547714" cy="31969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9C214B3-1160-6762-81A9-525E7EE43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171" y="1000125"/>
            <a:ext cx="4433829" cy="314325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7DA6473-F820-648C-7BE1-D70A3FC3BE54}"/>
              </a:ext>
            </a:extLst>
          </p:cNvPr>
          <p:cNvCxnSpPr>
            <a:cxnSpLocks/>
          </p:cNvCxnSpPr>
          <p:nvPr/>
        </p:nvCxnSpPr>
        <p:spPr>
          <a:xfrm>
            <a:off x="5407439" y="1310235"/>
            <a:ext cx="2250661" cy="0"/>
          </a:xfrm>
          <a:prstGeom prst="straightConnector1">
            <a:avLst/>
          </a:prstGeom>
          <a:ln w="38100">
            <a:solidFill>
              <a:srgbClr val="EA7C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771A462-5EEF-1408-FA8F-02CC0B5C1ED1}"/>
              </a:ext>
            </a:extLst>
          </p:cNvPr>
          <p:cNvSpPr txBox="1"/>
          <p:nvPr/>
        </p:nvSpPr>
        <p:spPr>
          <a:xfrm>
            <a:off x="2971801" y="4266700"/>
            <a:ext cx="216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초기 모델 </a:t>
            </a:r>
            <a:r>
              <a:rPr lang="ko-KR" altLang="en-US" dirty="0"/>
              <a:t>레이어 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DF4CF2-1D7B-A23F-B81C-0B9D2C4F9ADA}"/>
              </a:ext>
            </a:extLst>
          </p:cNvPr>
          <p:cNvSpPr txBox="1"/>
          <p:nvPr/>
        </p:nvSpPr>
        <p:spPr>
          <a:xfrm>
            <a:off x="6412705" y="104776"/>
            <a:ext cx="206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정확성</a:t>
            </a:r>
            <a:r>
              <a:rPr lang="en-US" altLang="ko-KR" dirty="0"/>
              <a:t>/</a:t>
            </a:r>
            <a:r>
              <a:rPr lang="ko-KR" altLang="en-US" dirty="0"/>
              <a:t>손실함수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9B7300-234C-712C-DC8E-934CA9D3917D}"/>
              </a:ext>
            </a:extLst>
          </p:cNvPr>
          <p:cNvSpPr txBox="1"/>
          <p:nvPr/>
        </p:nvSpPr>
        <p:spPr>
          <a:xfrm>
            <a:off x="7743821" y="4282821"/>
            <a:ext cx="230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최종 모델 레이어 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E0A11B-9A16-0D12-4F96-CDC0C2579EC2}"/>
              </a:ext>
            </a:extLst>
          </p:cNvPr>
          <p:cNvSpPr txBox="1"/>
          <p:nvPr/>
        </p:nvSpPr>
        <p:spPr>
          <a:xfrm>
            <a:off x="5076825" y="1501317"/>
            <a:ext cx="26289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/>
              <a:t>다층 </a:t>
            </a:r>
            <a:r>
              <a:rPr lang="ko-KR" altLang="en-US" sz="1400" dirty="0" err="1"/>
              <a:t>컨볼루션</a:t>
            </a:r>
            <a:r>
              <a:rPr lang="ko-KR" altLang="en-US" sz="1400" dirty="0"/>
              <a:t> 구조</a:t>
            </a:r>
            <a:endParaRPr lang="en-US" altLang="ko-KR" sz="1400" dirty="0"/>
          </a:p>
          <a:p>
            <a:r>
              <a:rPr lang="en-US" altLang="ko-KR" sz="800" dirty="0"/>
              <a:t>             </a:t>
            </a:r>
            <a:r>
              <a:rPr lang="en-US" altLang="ko-KR" sz="1200" dirty="0"/>
              <a:t>: </a:t>
            </a:r>
            <a:r>
              <a:rPr lang="ko-KR" altLang="en-US" sz="1200" dirty="0"/>
              <a:t>더 복잡한 패턴을 학습</a:t>
            </a:r>
            <a:endParaRPr lang="en-US" altLang="ko-KR" sz="1200" b="0" dirty="0">
              <a:solidFill>
                <a:schemeClr val="accent2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99181093-392F-DBFA-2611-F17A8CB25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713" y="-133891"/>
            <a:ext cx="10515600" cy="1005424"/>
          </a:xfrm>
        </p:spPr>
        <p:txBody>
          <a:bodyPr/>
          <a:lstStyle/>
          <a:p>
            <a:r>
              <a:rPr lang="ko-KR" altLang="en-US" sz="3600" dirty="0"/>
              <a:t>과제의 개선사항</a:t>
            </a:r>
            <a:r>
              <a:rPr lang="en-US" altLang="ko-KR" sz="3600" dirty="0"/>
              <a:t>(</a:t>
            </a:r>
            <a:r>
              <a:rPr lang="ko-KR" altLang="en-US" sz="3600" dirty="0"/>
              <a:t>모델</a:t>
            </a:r>
            <a:r>
              <a:rPr lang="en-US" altLang="ko-KR" sz="3600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B7DCAF-E1A0-28CC-9D70-0395363F6D37}"/>
              </a:ext>
            </a:extLst>
          </p:cNvPr>
          <p:cNvSpPr txBox="1"/>
          <p:nvPr/>
        </p:nvSpPr>
        <p:spPr>
          <a:xfrm>
            <a:off x="5095875" y="2149017"/>
            <a:ext cx="2628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2"/>
            </a:pPr>
            <a:r>
              <a:rPr lang="ko-KR" altLang="en-US" sz="1400" dirty="0"/>
              <a:t>최대 </a:t>
            </a:r>
            <a:r>
              <a:rPr lang="ko-KR" altLang="en-US" sz="1400" dirty="0" err="1"/>
              <a:t>풀링</a:t>
            </a:r>
            <a:r>
              <a:rPr lang="en-US" altLang="ko-KR" sz="1400" dirty="0"/>
              <a:t>(Max Pooling)</a:t>
            </a:r>
          </a:p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300" b="0" dirty="0">
                <a:effectLst/>
                <a:latin typeface="Consolas" panose="020B0609020204030204" pitchFamily="49" charset="0"/>
              </a:rPr>
              <a:t>:</a:t>
            </a:r>
            <a:r>
              <a:rPr lang="ko-KR" altLang="en-US" sz="1300" dirty="0" err="1"/>
              <a:t>계산량을</a:t>
            </a:r>
            <a:r>
              <a:rPr lang="ko-KR" altLang="en-US" sz="1300" dirty="0"/>
              <a:t> 감소</a:t>
            </a:r>
            <a:endParaRPr lang="en-US" altLang="ko-KR" sz="1300" b="0" dirty="0">
              <a:solidFill>
                <a:schemeClr val="accent2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801F1A-EDB1-EC0C-B09D-B24694D3C981}"/>
              </a:ext>
            </a:extLst>
          </p:cNvPr>
          <p:cNvSpPr txBox="1"/>
          <p:nvPr/>
        </p:nvSpPr>
        <p:spPr>
          <a:xfrm>
            <a:off x="5095875" y="2777667"/>
            <a:ext cx="26289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3.   </a:t>
            </a:r>
            <a:r>
              <a:rPr lang="ko-KR" altLang="en-US" sz="1400" dirty="0"/>
              <a:t>다층 </a:t>
            </a:r>
            <a:r>
              <a:rPr lang="ko-KR" altLang="en-US" sz="1400" dirty="0" err="1"/>
              <a:t>컨볼루션</a:t>
            </a:r>
            <a:r>
              <a:rPr lang="ko-KR" altLang="en-US" sz="1400" dirty="0"/>
              <a:t> 구조</a:t>
            </a:r>
            <a:endParaRPr lang="en-US" altLang="ko-KR" sz="1400" dirty="0"/>
          </a:p>
          <a:p>
            <a:pPr algn="ctr"/>
            <a:r>
              <a:rPr lang="en-US" altLang="ko-KR" sz="1200" dirty="0"/>
              <a:t>        :</a:t>
            </a:r>
            <a:r>
              <a:rPr lang="en-US" altLang="ko-KR" sz="1200" dirty="0" err="1"/>
              <a:t>ReLU</a:t>
            </a:r>
            <a:r>
              <a:rPr lang="en-US" altLang="ko-KR" sz="1200" dirty="0"/>
              <a:t> </a:t>
            </a:r>
            <a:r>
              <a:rPr lang="ko-KR" altLang="en-US" sz="1200" dirty="0"/>
              <a:t>활성화 함수를 사용하여 </a:t>
            </a:r>
            <a:r>
              <a:rPr lang="en-US" altLang="ko-KR" sz="1200" dirty="0"/>
              <a:t>               </a:t>
            </a:r>
            <a:r>
              <a:rPr lang="ko-KR" altLang="en-US" sz="1200" dirty="0"/>
              <a:t>비선형성을 추가</a:t>
            </a:r>
            <a:endParaRPr lang="en-US" altLang="ko-KR" sz="1200" b="0" dirty="0">
              <a:solidFill>
                <a:schemeClr val="accent2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3387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2581B3-2DFE-BA36-1B3E-67FD3798D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/>
              <a:t>과제의 개선사항</a:t>
            </a:r>
            <a:r>
              <a:rPr lang="en-US" altLang="ko-KR" sz="3600" dirty="0"/>
              <a:t>(</a:t>
            </a:r>
            <a:r>
              <a:rPr lang="ko-KR" altLang="en-US" sz="3600" dirty="0"/>
              <a:t>추가 기능</a:t>
            </a:r>
            <a:r>
              <a:rPr lang="en-US" altLang="ko-KR" sz="3600" dirty="0"/>
              <a:t>)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7A37777-9F53-0BF0-F7C0-152BA0189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3685"/>
            <a:ext cx="5257800" cy="4351338"/>
          </a:xfrm>
        </p:spPr>
        <p:txBody>
          <a:bodyPr/>
          <a:lstStyle/>
          <a:p>
            <a:endParaRPr lang="en-US" altLang="ko-KR" b="1" dirty="0"/>
          </a:p>
          <a:p>
            <a:endParaRPr lang="en-US" altLang="ko-KR" sz="2000" b="1" dirty="0"/>
          </a:p>
          <a:p>
            <a:r>
              <a:rPr lang="ko-KR" altLang="en-US" b="1" dirty="0"/>
              <a:t>연속 프레임을 잡아서 알람이 멈추지 않음</a:t>
            </a: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r>
              <a:rPr lang="ko-KR" altLang="en-US" b="1" dirty="0"/>
              <a:t>프레임 속도가 급증함</a:t>
            </a:r>
            <a:endParaRPr lang="en-US" altLang="ko-KR" b="1" dirty="0"/>
          </a:p>
          <a:p>
            <a:endParaRPr lang="en-US" altLang="ko-KR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E0A28F-9825-4EF3-1E8F-0AFB6B1E4EDD}"/>
              </a:ext>
            </a:extLst>
          </p:cNvPr>
          <p:cNvSpPr txBox="1">
            <a:spLocks/>
          </p:cNvSpPr>
          <p:nvPr/>
        </p:nvSpPr>
        <p:spPr>
          <a:xfrm>
            <a:off x="6302188" y="2132306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b="1" dirty="0"/>
          </a:p>
          <a:p>
            <a:r>
              <a:rPr lang="ko-KR" altLang="en-US" b="1" dirty="0"/>
              <a:t>알림이 울린 뒤 전달 값을 수정하여 알람이 </a:t>
            </a:r>
            <a:r>
              <a:rPr lang="en-US" altLang="ko-KR" b="1" dirty="0"/>
              <a:t>1</a:t>
            </a:r>
            <a:r>
              <a:rPr lang="ko-KR" altLang="en-US" b="1" dirty="0"/>
              <a:t>회만 울리게 수정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두개의 프레임을 하나로 보아 </a:t>
            </a:r>
            <a:r>
              <a:rPr lang="ko-KR" altLang="en-US" b="1" dirty="0" err="1"/>
              <a:t>예측값을</a:t>
            </a:r>
            <a:r>
              <a:rPr lang="ko-KR" altLang="en-US" b="1" dirty="0"/>
              <a:t> </a:t>
            </a:r>
            <a:r>
              <a:rPr lang="ko-KR" altLang="en-US" b="1" dirty="0" err="1"/>
              <a:t>평균화하여</a:t>
            </a:r>
            <a:r>
              <a:rPr lang="ko-KR" altLang="en-US" b="1" dirty="0"/>
              <a:t> 보안</a:t>
            </a:r>
            <a:endParaRPr lang="en-US" altLang="ko-KR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16EC492-5C49-A752-C03F-E7CD37F230C3}"/>
              </a:ext>
            </a:extLst>
          </p:cNvPr>
          <p:cNvCxnSpPr/>
          <p:nvPr/>
        </p:nvCxnSpPr>
        <p:spPr>
          <a:xfrm>
            <a:off x="6096000" y="1861910"/>
            <a:ext cx="0" cy="435133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30C531-C8E4-0BAE-43EA-B1F1ABA98FC1}"/>
              </a:ext>
            </a:extLst>
          </p:cNvPr>
          <p:cNvCxnSpPr/>
          <p:nvPr/>
        </p:nvCxnSpPr>
        <p:spPr>
          <a:xfrm>
            <a:off x="5992906" y="1861910"/>
            <a:ext cx="0" cy="435133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88AD61C-A396-F7D0-FE2C-1013491BA515}"/>
              </a:ext>
            </a:extLst>
          </p:cNvPr>
          <p:cNvCxnSpPr/>
          <p:nvPr/>
        </p:nvCxnSpPr>
        <p:spPr>
          <a:xfrm>
            <a:off x="6199094" y="1861910"/>
            <a:ext cx="0" cy="435133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3BAF4EA-5CD0-519F-F734-8145BF642590}"/>
              </a:ext>
            </a:extLst>
          </p:cNvPr>
          <p:cNvSpPr txBox="1"/>
          <p:nvPr/>
        </p:nvSpPr>
        <p:spPr>
          <a:xfrm>
            <a:off x="1329932" y="1468396"/>
            <a:ext cx="3748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+mj-lt"/>
              </a:rPr>
              <a:t>-</a:t>
            </a:r>
            <a:r>
              <a:rPr lang="ko-KR" altLang="en-US" sz="2800" b="1" dirty="0">
                <a:latin typeface="+mj-lt"/>
              </a:rPr>
              <a:t>초기 문제점</a:t>
            </a:r>
            <a:r>
              <a:rPr lang="en-US" altLang="ko-KR" sz="2800" b="1" dirty="0">
                <a:latin typeface="+mj-lt"/>
              </a:rPr>
              <a:t>-</a:t>
            </a:r>
            <a:endParaRPr lang="ko-KR" altLang="en-US" sz="2800" b="1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A4A2-D56F-0A1A-C815-D00D8FDE31F1}"/>
              </a:ext>
            </a:extLst>
          </p:cNvPr>
          <p:cNvSpPr txBox="1"/>
          <p:nvPr/>
        </p:nvSpPr>
        <p:spPr>
          <a:xfrm>
            <a:off x="6302188" y="1398300"/>
            <a:ext cx="5336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+mj-lt"/>
              </a:rPr>
              <a:t>-</a:t>
            </a:r>
            <a:r>
              <a:rPr lang="ko-KR" altLang="en-US" sz="2800" b="1" dirty="0">
                <a:latin typeface="+mj-lt"/>
              </a:rPr>
              <a:t>최종 개선사항</a:t>
            </a:r>
            <a:r>
              <a:rPr lang="en-US" altLang="ko-KR" sz="2800" b="1" dirty="0">
                <a:latin typeface="+mj-lt"/>
              </a:rPr>
              <a:t>-</a:t>
            </a:r>
            <a:endParaRPr lang="ko-KR" alt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75242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2581B3-2DFE-BA36-1B3E-67FD3798D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/>
              <a:t>과제의 개선사항</a:t>
            </a:r>
            <a:r>
              <a:rPr lang="en-US" altLang="ko-KR" sz="3600" dirty="0"/>
              <a:t>(</a:t>
            </a:r>
            <a:r>
              <a:rPr lang="ko-KR" altLang="en-US" sz="3600" dirty="0"/>
              <a:t>추가기능</a:t>
            </a:r>
            <a:r>
              <a:rPr lang="en-US" altLang="ko-KR" sz="3600" dirty="0"/>
              <a:t>)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7A37777-9F53-0BF0-F7C0-152BA0189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012" y="2183685"/>
            <a:ext cx="5415001" cy="4351338"/>
          </a:xfrm>
        </p:spPr>
        <p:txBody>
          <a:bodyPr/>
          <a:lstStyle/>
          <a:p>
            <a:r>
              <a:rPr lang="ko-KR" altLang="en-US" sz="3200" b="1" dirty="0"/>
              <a:t>졸음운전 정보를 어플리케이션으로 전달하는 방법 필요</a:t>
            </a:r>
            <a:endParaRPr lang="en-US" altLang="ko-KR" sz="3200" b="1" dirty="0"/>
          </a:p>
          <a:p>
            <a:endParaRPr lang="en-US" altLang="ko-KR" sz="3200" b="1" dirty="0"/>
          </a:p>
          <a:p>
            <a:r>
              <a:rPr lang="ko-KR" altLang="en-US" sz="3200" b="1"/>
              <a:t>어플리케이션에 전달한 </a:t>
            </a:r>
            <a:r>
              <a:rPr lang="ko-KR" altLang="en-US" sz="3200" b="1" dirty="0"/>
              <a:t>데이터가 누적 될 수록 가독성이 좋지 않음</a:t>
            </a:r>
            <a:endParaRPr lang="en-US" altLang="ko-KR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E0A28F-9825-4EF3-1E8F-0AFB6B1E4EDD}"/>
              </a:ext>
            </a:extLst>
          </p:cNvPr>
          <p:cNvSpPr txBox="1">
            <a:spLocks/>
          </p:cNvSpPr>
          <p:nvPr/>
        </p:nvSpPr>
        <p:spPr>
          <a:xfrm>
            <a:off x="6302188" y="218368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dirty="0"/>
              <a:t>클라우드 이용</a:t>
            </a:r>
            <a:endParaRPr lang="en-US" altLang="ko-KR" sz="3200" b="1" dirty="0"/>
          </a:p>
          <a:p>
            <a:endParaRPr lang="en-US" altLang="ko-KR" sz="3200" b="1" dirty="0"/>
          </a:p>
          <a:p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/>
          </a:p>
          <a:p>
            <a:r>
              <a:rPr lang="ko-KR" altLang="en-US" sz="3200" b="1" dirty="0"/>
              <a:t>시간 값에 따라 정렬하기 위해서 리버스 레이아웃 사용</a:t>
            </a:r>
            <a:endParaRPr lang="en-US" altLang="ko-KR" sz="3200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16EC492-5C49-A752-C03F-E7CD37F230C3}"/>
              </a:ext>
            </a:extLst>
          </p:cNvPr>
          <p:cNvCxnSpPr/>
          <p:nvPr/>
        </p:nvCxnSpPr>
        <p:spPr>
          <a:xfrm>
            <a:off x="6096000" y="1861910"/>
            <a:ext cx="0" cy="435133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30C531-C8E4-0BAE-43EA-B1F1ABA98FC1}"/>
              </a:ext>
            </a:extLst>
          </p:cNvPr>
          <p:cNvCxnSpPr/>
          <p:nvPr/>
        </p:nvCxnSpPr>
        <p:spPr>
          <a:xfrm>
            <a:off x="5992906" y="1861910"/>
            <a:ext cx="0" cy="435133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88AD61C-A396-F7D0-FE2C-1013491BA515}"/>
              </a:ext>
            </a:extLst>
          </p:cNvPr>
          <p:cNvCxnSpPr/>
          <p:nvPr/>
        </p:nvCxnSpPr>
        <p:spPr>
          <a:xfrm>
            <a:off x="6199094" y="1861910"/>
            <a:ext cx="0" cy="435133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28CA766-0484-7F6B-6511-605DC2F6F880}"/>
              </a:ext>
            </a:extLst>
          </p:cNvPr>
          <p:cNvSpPr txBox="1"/>
          <p:nvPr/>
        </p:nvSpPr>
        <p:spPr>
          <a:xfrm>
            <a:off x="1329932" y="1468396"/>
            <a:ext cx="3748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+mj-lt"/>
              </a:rPr>
              <a:t>-</a:t>
            </a:r>
            <a:r>
              <a:rPr lang="ko-KR" altLang="en-US" sz="2800" b="1" dirty="0">
                <a:latin typeface="+mj-lt"/>
              </a:rPr>
              <a:t>초기 문제점</a:t>
            </a:r>
            <a:r>
              <a:rPr lang="en-US" altLang="ko-KR" sz="2800" b="1" dirty="0">
                <a:latin typeface="+mj-lt"/>
              </a:rPr>
              <a:t>-</a:t>
            </a:r>
            <a:endParaRPr lang="ko-KR" altLang="en-US" sz="2800" b="1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BCF008-5A54-F1DF-A9F0-3C228FDE327C}"/>
              </a:ext>
            </a:extLst>
          </p:cNvPr>
          <p:cNvSpPr txBox="1"/>
          <p:nvPr/>
        </p:nvSpPr>
        <p:spPr>
          <a:xfrm>
            <a:off x="6302188" y="1398300"/>
            <a:ext cx="5336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+mj-lt"/>
              </a:rPr>
              <a:t>-</a:t>
            </a:r>
            <a:r>
              <a:rPr lang="ko-KR" altLang="en-US" sz="2800" b="1" dirty="0">
                <a:latin typeface="+mj-lt"/>
              </a:rPr>
              <a:t>최종 개선사항</a:t>
            </a:r>
            <a:r>
              <a:rPr lang="en-US" altLang="ko-KR" sz="2800" b="1" dirty="0">
                <a:latin typeface="+mj-lt"/>
              </a:rPr>
              <a:t>-</a:t>
            </a:r>
            <a:endParaRPr lang="ko-KR" alt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08054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2581B3-2DFE-BA36-1B3E-67FD3798D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 err="1"/>
              <a:t>느낀점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F877CEC-DAE0-2076-8A96-41F23A172C72}"/>
              </a:ext>
            </a:extLst>
          </p:cNvPr>
          <p:cNvSpPr/>
          <p:nvPr/>
        </p:nvSpPr>
        <p:spPr>
          <a:xfrm>
            <a:off x="984542" y="1820407"/>
            <a:ext cx="1707777" cy="321718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5717772-81B4-4152-F29B-7D08DA685A50}"/>
              </a:ext>
            </a:extLst>
          </p:cNvPr>
          <p:cNvSpPr/>
          <p:nvPr/>
        </p:nvSpPr>
        <p:spPr>
          <a:xfrm>
            <a:off x="3166373" y="1820407"/>
            <a:ext cx="1707777" cy="321718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CB16795-AE8A-C12C-5BF5-EA73631D9692}"/>
              </a:ext>
            </a:extLst>
          </p:cNvPr>
          <p:cNvSpPr/>
          <p:nvPr/>
        </p:nvSpPr>
        <p:spPr>
          <a:xfrm>
            <a:off x="5362209" y="1822843"/>
            <a:ext cx="1707777" cy="321718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9101C04-B01C-6CB3-00DF-C970FE2C25F0}"/>
              </a:ext>
            </a:extLst>
          </p:cNvPr>
          <p:cNvSpPr/>
          <p:nvPr/>
        </p:nvSpPr>
        <p:spPr>
          <a:xfrm>
            <a:off x="7395427" y="1807877"/>
            <a:ext cx="1707777" cy="321718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00E9F8-C026-5E9B-6DD4-F13D2D1E3625}"/>
              </a:ext>
            </a:extLst>
          </p:cNvPr>
          <p:cNvSpPr/>
          <p:nvPr/>
        </p:nvSpPr>
        <p:spPr>
          <a:xfrm>
            <a:off x="9499266" y="1789375"/>
            <a:ext cx="1707777" cy="321718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내용 개체 틀 4" descr="팔짱을 낀 남자">
            <a:extLst>
              <a:ext uri="{FF2B5EF4-FFF2-40B4-BE49-F238E27FC236}">
                <a16:creationId xmlns:a16="http://schemas.microsoft.com/office/drawing/2014/main" id="{58C3FD81-1674-65FE-B293-5C9C97FE5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5271" y="4732496"/>
            <a:ext cx="1266825" cy="1228725"/>
          </a:xfrm>
          <a:prstGeom prst="rect">
            <a:avLst/>
          </a:prstGeom>
        </p:spPr>
      </p:pic>
      <p:pic>
        <p:nvPicPr>
          <p:cNvPr id="10" name="그래픽 9" descr="스웨터를 입은 남자">
            <a:extLst>
              <a:ext uri="{FF2B5EF4-FFF2-40B4-BE49-F238E27FC236}">
                <a16:creationId xmlns:a16="http://schemas.microsoft.com/office/drawing/2014/main" id="{8E9D39C8-835E-30FF-D47A-916F3E8656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87309" y="4770596"/>
            <a:ext cx="1276350" cy="1190625"/>
          </a:xfrm>
          <a:prstGeom prst="rect">
            <a:avLst/>
          </a:prstGeom>
        </p:spPr>
      </p:pic>
      <p:pic>
        <p:nvPicPr>
          <p:cNvPr id="11" name="그래픽 10" descr="드레스를 입은 여자">
            <a:extLst>
              <a:ext uri="{FF2B5EF4-FFF2-40B4-BE49-F238E27FC236}">
                <a16:creationId xmlns:a16="http://schemas.microsoft.com/office/drawing/2014/main" id="{3B6A12C6-508C-D5F4-6C3D-248BDB991D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05322" y="4761071"/>
            <a:ext cx="1247775" cy="1200150"/>
          </a:xfrm>
          <a:prstGeom prst="rect">
            <a:avLst/>
          </a:prstGeom>
        </p:spPr>
      </p:pic>
      <p:pic>
        <p:nvPicPr>
          <p:cNvPr id="12" name="그래픽 11" descr="티셔츠를 입은 남자">
            <a:extLst>
              <a:ext uri="{FF2B5EF4-FFF2-40B4-BE49-F238E27FC236}">
                <a16:creationId xmlns:a16="http://schemas.microsoft.com/office/drawing/2014/main" id="{68871A17-77EE-88E9-5CF8-A18F90E60C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3760" y="4761071"/>
            <a:ext cx="1276350" cy="1200150"/>
          </a:xfrm>
          <a:prstGeom prst="rect">
            <a:avLst/>
          </a:prstGeom>
        </p:spPr>
      </p:pic>
      <p:pic>
        <p:nvPicPr>
          <p:cNvPr id="13" name="그래픽 12" descr="줄무늬 티셔츠를 입은 여자">
            <a:extLst>
              <a:ext uri="{FF2B5EF4-FFF2-40B4-BE49-F238E27FC236}">
                <a16:creationId xmlns:a16="http://schemas.microsoft.com/office/drawing/2014/main" id="{CAF92C72-55EF-EB0C-FF34-265A47D4B7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48872" y="4799171"/>
            <a:ext cx="1209675" cy="1162050"/>
          </a:xfrm>
          <a:prstGeom prst="rect">
            <a:avLst/>
          </a:prstGeom>
        </p:spPr>
      </p:pic>
      <p:pic>
        <p:nvPicPr>
          <p:cNvPr id="14" name="그래픽 13" descr="머리를 여러 가닥으로 딴 여자">
            <a:extLst>
              <a:ext uri="{FF2B5EF4-FFF2-40B4-BE49-F238E27FC236}">
                <a16:creationId xmlns:a16="http://schemas.microsoft.com/office/drawing/2014/main" id="{5F185FF5-D083-9104-8B49-44DBE83450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0112" y="4047178"/>
            <a:ext cx="815595" cy="1016700"/>
          </a:xfrm>
          <a:prstGeom prst="rect">
            <a:avLst/>
          </a:prstGeom>
        </p:spPr>
      </p:pic>
      <p:pic>
        <p:nvPicPr>
          <p:cNvPr id="15" name="그래픽 14" descr="긴 머리를 가진 여자">
            <a:extLst>
              <a:ext uri="{FF2B5EF4-FFF2-40B4-BE49-F238E27FC236}">
                <a16:creationId xmlns:a16="http://schemas.microsoft.com/office/drawing/2014/main" id="{DA6A6B9C-3E21-31F2-E1C6-E2852EF08D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74855" y="3975546"/>
            <a:ext cx="1114145" cy="1237939"/>
          </a:xfrm>
          <a:prstGeom prst="rect">
            <a:avLst/>
          </a:prstGeom>
        </p:spPr>
      </p:pic>
      <p:pic>
        <p:nvPicPr>
          <p:cNvPr id="16" name="그래픽 15" descr="앞머리가 있는 소녀">
            <a:extLst>
              <a:ext uri="{FF2B5EF4-FFF2-40B4-BE49-F238E27FC236}">
                <a16:creationId xmlns:a16="http://schemas.microsoft.com/office/drawing/2014/main" id="{1D510C87-864D-0C6B-7CDD-5E0CF2837EE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49698" y="4079046"/>
            <a:ext cx="1008022" cy="1383100"/>
          </a:xfrm>
          <a:prstGeom prst="rect">
            <a:avLst/>
          </a:prstGeom>
        </p:spPr>
      </p:pic>
      <p:pic>
        <p:nvPicPr>
          <p:cNvPr id="17" name="그래픽 16" descr="짧은 머리를 한 소년">
            <a:extLst>
              <a:ext uri="{FF2B5EF4-FFF2-40B4-BE49-F238E27FC236}">
                <a16:creationId xmlns:a16="http://schemas.microsoft.com/office/drawing/2014/main" id="{3261FEB9-19D5-D6E3-5588-8D5C96F9873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39822" y="4079046"/>
            <a:ext cx="695325" cy="843509"/>
          </a:xfrm>
          <a:prstGeom prst="rect">
            <a:avLst/>
          </a:prstGeom>
        </p:spPr>
      </p:pic>
      <p:pic>
        <p:nvPicPr>
          <p:cNvPr id="18" name="그래픽 17" descr="짧은 머리를 한 아이">
            <a:extLst>
              <a:ext uri="{FF2B5EF4-FFF2-40B4-BE49-F238E27FC236}">
                <a16:creationId xmlns:a16="http://schemas.microsoft.com/office/drawing/2014/main" id="{79A527C3-5BC9-D26B-3DEC-8452B166537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505563" y="4050254"/>
            <a:ext cx="726239" cy="845294"/>
          </a:xfrm>
          <a:prstGeom prst="rect">
            <a:avLst/>
          </a:prstGeom>
        </p:spPr>
      </p:pic>
      <p:pic>
        <p:nvPicPr>
          <p:cNvPr id="19" name="그래픽 18" descr="큰 눈을 가진 행복한 얼굴">
            <a:extLst>
              <a:ext uri="{FF2B5EF4-FFF2-40B4-BE49-F238E27FC236}">
                <a16:creationId xmlns:a16="http://schemas.microsoft.com/office/drawing/2014/main" id="{2BF03E37-0739-155A-48F9-D556C43193A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378328" y="4347431"/>
            <a:ext cx="454290" cy="429733"/>
          </a:xfrm>
          <a:prstGeom prst="rect">
            <a:avLst/>
          </a:prstGeom>
        </p:spPr>
      </p:pic>
      <p:pic>
        <p:nvPicPr>
          <p:cNvPr id="20" name="그래픽 19" descr="웃는 얼굴">
            <a:extLst>
              <a:ext uri="{FF2B5EF4-FFF2-40B4-BE49-F238E27FC236}">
                <a16:creationId xmlns:a16="http://schemas.microsoft.com/office/drawing/2014/main" id="{0799BE62-0366-B9EE-CF10-0BE2B3A0F67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972440" y="4349460"/>
            <a:ext cx="424277" cy="437536"/>
          </a:xfrm>
          <a:prstGeom prst="rect">
            <a:avLst/>
          </a:prstGeom>
        </p:spPr>
      </p:pic>
      <p:pic>
        <p:nvPicPr>
          <p:cNvPr id="21" name="그래픽 20" descr="굵은 눈썹이 있는 얼굴">
            <a:extLst>
              <a:ext uri="{FF2B5EF4-FFF2-40B4-BE49-F238E27FC236}">
                <a16:creationId xmlns:a16="http://schemas.microsoft.com/office/drawing/2014/main" id="{E8F490B6-FCB3-10C8-9728-4C5EB238342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699487" y="4375063"/>
            <a:ext cx="444975" cy="395533"/>
          </a:xfrm>
          <a:prstGeom prst="rect">
            <a:avLst/>
          </a:prstGeom>
        </p:spPr>
      </p:pic>
      <p:pic>
        <p:nvPicPr>
          <p:cNvPr id="22" name="그래픽 21" descr="먹는 얼굴">
            <a:extLst>
              <a:ext uri="{FF2B5EF4-FFF2-40B4-BE49-F238E27FC236}">
                <a16:creationId xmlns:a16="http://schemas.microsoft.com/office/drawing/2014/main" id="{21498E20-3F87-8C70-BC39-6EBD84798B4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136951" y="4518341"/>
            <a:ext cx="354919" cy="366010"/>
          </a:xfrm>
          <a:prstGeom prst="rect">
            <a:avLst/>
          </a:prstGeom>
        </p:spPr>
      </p:pic>
      <p:pic>
        <p:nvPicPr>
          <p:cNvPr id="23" name="그래픽 22" descr="행복한 얼굴">
            <a:extLst>
              <a:ext uri="{FF2B5EF4-FFF2-40B4-BE49-F238E27FC236}">
                <a16:creationId xmlns:a16="http://schemas.microsoft.com/office/drawing/2014/main" id="{825F816D-AD6C-74E4-64C7-DE6296EC038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299490" y="4392263"/>
            <a:ext cx="340243" cy="40691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4B2052D-8628-14EE-FAC3-32FAF3D119B7}"/>
              </a:ext>
            </a:extLst>
          </p:cNvPr>
          <p:cNvSpPr txBox="1"/>
          <p:nvPr/>
        </p:nvSpPr>
        <p:spPr>
          <a:xfrm>
            <a:off x="1340607" y="5961221"/>
            <a:ext cx="100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조 준형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9EACEA-BE73-AEE0-B0CF-2312874CF838}"/>
              </a:ext>
            </a:extLst>
          </p:cNvPr>
          <p:cNvSpPr txBox="1"/>
          <p:nvPr/>
        </p:nvSpPr>
        <p:spPr>
          <a:xfrm>
            <a:off x="3516724" y="6008535"/>
            <a:ext cx="100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김 현희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ACB109-FDEB-646F-EB44-88356845C797}"/>
              </a:ext>
            </a:extLst>
          </p:cNvPr>
          <p:cNvSpPr txBox="1"/>
          <p:nvPr/>
        </p:nvSpPr>
        <p:spPr>
          <a:xfrm>
            <a:off x="5692841" y="5982920"/>
            <a:ext cx="100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윤 혜정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CBF73D-A47E-F8A2-F903-DFAADA456D0B}"/>
              </a:ext>
            </a:extLst>
          </p:cNvPr>
          <p:cNvSpPr txBox="1"/>
          <p:nvPr/>
        </p:nvSpPr>
        <p:spPr>
          <a:xfrm>
            <a:off x="7868958" y="5960697"/>
            <a:ext cx="100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이 준영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E4EEAE6-E98F-5283-E126-46FFF30A62F3}"/>
              </a:ext>
            </a:extLst>
          </p:cNvPr>
          <p:cNvSpPr txBox="1"/>
          <p:nvPr/>
        </p:nvSpPr>
        <p:spPr>
          <a:xfrm>
            <a:off x="10045074" y="5965164"/>
            <a:ext cx="100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허 민정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04F085-7FA3-CE6F-6B75-4CADF893B541}"/>
              </a:ext>
            </a:extLst>
          </p:cNvPr>
          <p:cNvSpPr txBox="1"/>
          <p:nvPr/>
        </p:nvSpPr>
        <p:spPr>
          <a:xfrm>
            <a:off x="1014218" y="2044372"/>
            <a:ext cx="16640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모델부분에 있어서 데이터셋에 클래스별로 잘 나눠서 다중 이중을 잘 구분 해야 한다는 것을 느낌</a:t>
            </a:r>
            <a:endParaRPr lang="en-US" altLang="ko-KR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1FD956-7309-2291-8D43-1CC6E8A2C49F}"/>
              </a:ext>
            </a:extLst>
          </p:cNvPr>
          <p:cNvSpPr txBox="1"/>
          <p:nvPr/>
        </p:nvSpPr>
        <p:spPr>
          <a:xfrm>
            <a:off x="3215389" y="1939648"/>
            <a:ext cx="164334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첫 모델을 만들었을 때 예상과 다르게 흘러갔던 점과 알람이 프레임별로 울리는 점을 수정하고 클라우드와 안드로이드 스튜디오를 모두 사용하는 점에서 학습이 많이 필요 했었다</a:t>
            </a:r>
            <a:r>
              <a:rPr lang="en-US" altLang="ko-KR" sz="14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AD92CE-5166-947F-CB06-8BC9D4F073DB}"/>
              </a:ext>
            </a:extLst>
          </p:cNvPr>
          <p:cNvSpPr txBox="1"/>
          <p:nvPr/>
        </p:nvSpPr>
        <p:spPr>
          <a:xfrm>
            <a:off x="7558045" y="2078760"/>
            <a:ext cx="151134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처음 사용하는 프로그램도 있어서 배워가면서 더 많은 것을 공부해야 </a:t>
            </a:r>
            <a:r>
              <a:rPr lang="ko-KR" altLang="en-US" sz="1600" dirty="0" err="1"/>
              <a:t>겠다는</a:t>
            </a:r>
            <a:r>
              <a:rPr lang="ko-KR" altLang="en-US" sz="1600" dirty="0"/>
              <a:t> 생각이 들었습니다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8043200-F2A6-B7C9-D2EC-17E4A7B6AA88}"/>
              </a:ext>
            </a:extLst>
          </p:cNvPr>
          <p:cNvSpPr txBox="1"/>
          <p:nvPr/>
        </p:nvSpPr>
        <p:spPr>
          <a:xfrm>
            <a:off x="9627658" y="2028104"/>
            <a:ext cx="14254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모델에 대한 구조와 모델링에 대한 이해도가 부족했는데 모델에 대한 건 자세하게 알아가는 거 같음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AC613D-AAC7-99AB-90DC-D60B20197094}"/>
              </a:ext>
            </a:extLst>
          </p:cNvPr>
          <p:cNvSpPr txBox="1"/>
          <p:nvPr/>
        </p:nvSpPr>
        <p:spPr>
          <a:xfrm>
            <a:off x="5415691" y="1907180"/>
            <a:ext cx="164334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모델이 잘 나와줘서 구색을 맞출 수 있는 프로그램을 잘 만든 것 같아서 좋고</a:t>
            </a:r>
            <a:r>
              <a:rPr lang="en-US" altLang="ko-KR" sz="1600" dirty="0"/>
              <a:t>, </a:t>
            </a:r>
            <a:r>
              <a:rPr lang="ko-KR" altLang="en-US" sz="1600" dirty="0"/>
              <a:t>시간이나 환경이 가능하면 졸음운전을 감지하는 부분을 추가하고 싶다 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70073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86FB3-F2E1-5C8E-594F-F0C1D5F1B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49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7200" dirty="0"/>
              <a:t>추후 계획</a:t>
            </a:r>
          </a:p>
        </p:txBody>
      </p:sp>
    </p:spTree>
    <p:extLst>
      <p:ext uri="{BB962C8B-B14F-4D97-AF65-F5344CB8AC3E}">
        <p14:creationId xmlns:p14="http://schemas.microsoft.com/office/powerpoint/2010/main" val="32294944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2581B3-2DFE-BA36-1B3E-67FD3798D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추후 계획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115B31-F3F4-60C6-0D3A-16497CE5B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813"/>
            <a:ext cx="10515600" cy="4475937"/>
          </a:xfrm>
        </p:spPr>
        <p:txBody>
          <a:bodyPr>
            <a:normAutofit lnSpcReduction="10000"/>
          </a:bodyPr>
          <a:lstStyle/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오픈 </a:t>
            </a:r>
            <a:r>
              <a:rPr lang="en-US" altLang="ko-KR" dirty="0"/>
              <a:t>API</a:t>
            </a:r>
            <a:r>
              <a:rPr lang="ko-KR" altLang="en-US" dirty="0"/>
              <a:t>를 이용하여 추가 서비스 제공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졸음운전 감지 시 가까운 졸음 쉼터</a:t>
            </a:r>
            <a:r>
              <a:rPr lang="en-US" altLang="ko-KR" dirty="0"/>
              <a:t>, </a:t>
            </a:r>
            <a:r>
              <a:rPr lang="ko-KR" altLang="en-US" dirty="0"/>
              <a:t>휴게소 안내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운전습관을 저장하여 데이터 베이스를 이용한 정보 전달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운전 점수를 부여하여 수치화한 값을 운전자에게 전달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장기적으로 저장된 운전 정보를 이용한 개인 맞춤 알람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졸음운전을 가장 많이 한 시간대에 추가 알람 재생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61310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86FB3-F2E1-5C8E-594F-F0C1D5F1B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49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7200" dirty="0"/>
              <a:t>프로젝트</a:t>
            </a:r>
          </a:p>
        </p:txBody>
      </p:sp>
    </p:spTree>
    <p:extLst>
      <p:ext uri="{BB962C8B-B14F-4D97-AF65-F5344CB8AC3E}">
        <p14:creationId xmlns:p14="http://schemas.microsoft.com/office/powerpoint/2010/main" val="3711047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7DA6473-F820-648C-7BE1-D70A3FC3BE54}"/>
              </a:ext>
            </a:extLst>
          </p:cNvPr>
          <p:cNvCxnSpPr>
            <a:cxnSpLocks/>
          </p:cNvCxnSpPr>
          <p:nvPr/>
        </p:nvCxnSpPr>
        <p:spPr>
          <a:xfrm>
            <a:off x="5407439" y="1310235"/>
            <a:ext cx="2250661" cy="0"/>
          </a:xfrm>
          <a:prstGeom prst="straightConnector1">
            <a:avLst/>
          </a:prstGeom>
          <a:ln w="38100">
            <a:solidFill>
              <a:srgbClr val="EA7C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771A462-5EEF-1408-FA8F-02CC0B5C1ED1}"/>
              </a:ext>
            </a:extLst>
          </p:cNvPr>
          <p:cNvSpPr txBox="1"/>
          <p:nvPr/>
        </p:nvSpPr>
        <p:spPr>
          <a:xfrm>
            <a:off x="2053882" y="5945298"/>
            <a:ext cx="2883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Retrofit </a:t>
            </a:r>
          </a:p>
          <a:p>
            <a:r>
              <a:rPr lang="ko-KR" altLang="en-US" dirty="0"/>
              <a:t>비동기 방식 </a:t>
            </a:r>
            <a:r>
              <a:rPr lang="en-US" altLang="ko-KR" dirty="0"/>
              <a:t>API </a:t>
            </a:r>
            <a:r>
              <a:rPr lang="ko-KR" altLang="en-US" dirty="0"/>
              <a:t>가져오기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9B7300-234C-712C-DC8E-934CA9D3917D}"/>
              </a:ext>
            </a:extLst>
          </p:cNvPr>
          <p:cNvSpPr txBox="1"/>
          <p:nvPr/>
        </p:nvSpPr>
        <p:spPr>
          <a:xfrm>
            <a:off x="7825882" y="5941489"/>
            <a:ext cx="4173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실시간 교통사고 조회</a:t>
            </a:r>
            <a:r>
              <a:rPr lang="en-US" altLang="ko-KR" dirty="0"/>
              <a:t> </a:t>
            </a:r>
            <a:r>
              <a:rPr lang="en-US" altLang="ko-KR" dirty="0" err="1"/>
              <a:t>json</a:t>
            </a:r>
            <a:r>
              <a:rPr lang="ko-KR" altLang="en-US" dirty="0"/>
              <a:t>파일 </a:t>
            </a:r>
            <a:endParaRPr lang="en-US" altLang="ko-KR" dirty="0"/>
          </a:p>
          <a:p>
            <a:r>
              <a:rPr lang="ko-KR" altLang="en-US" dirty="0"/>
              <a:t>가져오기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E0A11B-9A16-0D12-4F96-CDC0C2579EC2}"/>
              </a:ext>
            </a:extLst>
          </p:cNvPr>
          <p:cNvSpPr txBox="1"/>
          <p:nvPr/>
        </p:nvSpPr>
        <p:spPr>
          <a:xfrm>
            <a:off x="5305425" y="1482267"/>
            <a:ext cx="26289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 err="1">
                <a:latin typeface="Consolas" panose="020B0609020204030204" pitchFamily="49" charset="0"/>
              </a:rPr>
              <a:t>Retofit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ko-KR" altLang="en-US" sz="1600" dirty="0">
                <a:latin typeface="Consolas" panose="020B0609020204030204" pitchFamily="49" charset="0"/>
              </a:rPr>
              <a:t>객체생성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pPr marL="342900" indent="-342900">
              <a:buAutoNum type="arabicPeriod"/>
            </a:pPr>
            <a:r>
              <a:rPr lang="en-US" altLang="ko-KR" sz="1600" b="0" dirty="0">
                <a:effectLst/>
                <a:latin typeface="Consolas" panose="020B0609020204030204" pitchFamily="49" charset="0"/>
              </a:rPr>
              <a:t>API </a:t>
            </a:r>
            <a:r>
              <a:rPr lang="ko-KR" altLang="en-US" sz="1600" dirty="0">
                <a:latin typeface="Consolas" panose="020B0609020204030204" pitchFamily="49" charset="0"/>
              </a:rPr>
              <a:t>호출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pPr marL="342900" indent="-342900">
              <a:buAutoNum type="arabicPeriod"/>
            </a:pPr>
            <a:r>
              <a:rPr lang="ko-KR" altLang="en-US" sz="1600" b="0" dirty="0">
                <a:effectLst/>
                <a:latin typeface="Consolas" panose="020B0609020204030204" pitchFamily="49" charset="0"/>
              </a:rPr>
              <a:t>비동기 방식 호출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(enqueue)</a:t>
            </a: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Consolas" panose="020B0609020204030204" pitchFamily="49" charset="0"/>
              </a:rPr>
              <a:t>응답 </a:t>
            </a:r>
            <a:r>
              <a:rPr lang="ko-KR" altLang="en-US" sz="1600" dirty="0" err="1">
                <a:latin typeface="Consolas" panose="020B0609020204030204" pitchFamily="49" charset="0"/>
              </a:rPr>
              <a:t>성공시</a:t>
            </a:r>
            <a:r>
              <a:rPr lang="ko-KR" altLang="en-US" sz="1600" dirty="0">
                <a:latin typeface="Consolas" panose="020B0609020204030204" pitchFamily="49" charset="0"/>
              </a:rPr>
              <a:t> 처리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600" dirty="0" err="1">
                <a:latin typeface="Consolas" panose="020B0609020204030204" pitchFamily="49" charset="0"/>
              </a:rPr>
              <a:t>Response</a:t>
            </a:r>
            <a:r>
              <a:rPr lang="en-US" altLang="ko-KR" sz="16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Consolas" panose="020B0609020204030204" pitchFamily="49" charset="0"/>
              </a:rPr>
              <a:t>5. </a:t>
            </a:r>
            <a:r>
              <a:rPr lang="ko-KR" altLang="en-US" sz="1600" dirty="0">
                <a:latin typeface="Consolas" panose="020B0609020204030204" pitchFamily="49" charset="0"/>
              </a:rPr>
              <a:t>응답 </a:t>
            </a:r>
            <a:r>
              <a:rPr lang="ko-KR" altLang="en-US" sz="1600" dirty="0" err="1">
                <a:latin typeface="Consolas" panose="020B0609020204030204" pitchFamily="49" charset="0"/>
              </a:rPr>
              <a:t>실패시</a:t>
            </a:r>
            <a:r>
              <a:rPr lang="ko-KR" altLang="en-US" sz="1600" dirty="0">
                <a:latin typeface="Consolas" panose="020B0609020204030204" pitchFamily="49" charset="0"/>
              </a:rPr>
              <a:t> 처리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effectLst/>
                <a:latin typeface="Consolas" panose="020B0609020204030204" pitchFamily="49" charset="0"/>
              </a:rPr>
              <a:t>   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onFailure</a:t>
            </a:r>
            <a:r>
              <a:rPr lang="en-US" altLang="ko-KR" sz="1600" dirty="0">
                <a:latin typeface="Consolas" panose="020B0609020204030204" pitchFamily="49" charset="0"/>
              </a:rPr>
              <a:t>)</a:t>
            </a:r>
            <a:endParaRPr lang="en-US" altLang="ko-KR" sz="16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99181093-392F-DBFA-2611-F17A8CB25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713" y="-133891"/>
            <a:ext cx="10515600" cy="1005424"/>
          </a:xfrm>
        </p:spPr>
        <p:txBody>
          <a:bodyPr/>
          <a:lstStyle/>
          <a:p>
            <a:r>
              <a:rPr lang="en-US" altLang="ko-KR" sz="3600" dirty="0"/>
              <a:t>1</a:t>
            </a:r>
            <a:r>
              <a:rPr lang="ko-KR" altLang="en-US" sz="3600" dirty="0"/>
              <a:t>차 추가 기능 업데이트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8A512D-0FD7-1C1A-E496-3797ECB91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473" y="900333"/>
            <a:ext cx="4217022" cy="48392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1F70DB2-39CC-FA59-F731-9C077320E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00" y="840323"/>
            <a:ext cx="4532434" cy="185737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5B86FE1-F1D0-998D-7568-88841C6A9E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9" y="2902780"/>
            <a:ext cx="4431324" cy="297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110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D9B7300-234C-712C-DC8E-934CA9D3917D}"/>
              </a:ext>
            </a:extLst>
          </p:cNvPr>
          <p:cNvSpPr txBox="1"/>
          <p:nvPr/>
        </p:nvSpPr>
        <p:spPr>
          <a:xfrm>
            <a:off x="5429246" y="663321"/>
            <a:ext cx="230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실시간 교통사고 조회 </a:t>
            </a: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99181093-392F-DBFA-2611-F17A8CB25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713" y="-133891"/>
            <a:ext cx="10515600" cy="1005424"/>
          </a:xfrm>
        </p:spPr>
        <p:txBody>
          <a:bodyPr/>
          <a:lstStyle/>
          <a:p>
            <a:r>
              <a:rPr lang="en-US" altLang="ko-KR" sz="3600" dirty="0"/>
              <a:t>1</a:t>
            </a:r>
            <a:r>
              <a:rPr lang="ko-KR" altLang="en-US" sz="3600" dirty="0"/>
              <a:t>차 업데이트 결과화면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7ED8F7-3E92-1C89-2CC6-56B3F4A9B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6" y="664405"/>
            <a:ext cx="4842615" cy="555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13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771A462-5EEF-1408-FA8F-02CC0B5C1ED1}"/>
              </a:ext>
            </a:extLst>
          </p:cNvPr>
          <p:cNvSpPr txBox="1"/>
          <p:nvPr/>
        </p:nvSpPr>
        <p:spPr>
          <a:xfrm>
            <a:off x="407962" y="5649877"/>
            <a:ext cx="2883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총 운전시간 확인</a:t>
            </a: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99181093-392F-DBFA-2611-F17A8CB25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713" y="-133891"/>
            <a:ext cx="10515600" cy="1005424"/>
          </a:xfrm>
        </p:spPr>
        <p:txBody>
          <a:bodyPr/>
          <a:lstStyle/>
          <a:p>
            <a:r>
              <a:rPr lang="en-US" altLang="ko-KR" sz="3600" dirty="0"/>
              <a:t>1</a:t>
            </a:r>
            <a:r>
              <a:rPr lang="ko-KR" altLang="en-US" sz="3600" dirty="0"/>
              <a:t>차 추가 기능 업데이트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68AA07-7B7A-A41B-98DD-096C8E81B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8" y="811773"/>
            <a:ext cx="11380764" cy="46886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AC0FBD-29DD-465C-A32B-3EAE413D3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845" y="2931108"/>
            <a:ext cx="9551963" cy="552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8472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">
            <a:extLst>
              <a:ext uri="{FF2B5EF4-FFF2-40B4-BE49-F238E27FC236}">
                <a16:creationId xmlns:a16="http://schemas.microsoft.com/office/drawing/2014/main" id="{99181093-392F-DBFA-2611-F17A8CB25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713" y="-133891"/>
            <a:ext cx="10515600" cy="1005424"/>
          </a:xfrm>
        </p:spPr>
        <p:txBody>
          <a:bodyPr/>
          <a:lstStyle/>
          <a:p>
            <a:r>
              <a:rPr lang="en-US" altLang="ko-KR" sz="3600" dirty="0"/>
              <a:t>1</a:t>
            </a:r>
            <a:r>
              <a:rPr lang="ko-KR" altLang="en-US" sz="3600" dirty="0"/>
              <a:t>차 추가 기능 업데이트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8060C8-1071-3A01-C26F-09BD05A1E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05" y="647302"/>
            <a:ext cx="6039520" cy="5696745"/>
          </a:xfrm>
          <a:prstGeom prst="rect">
            <a:avLst/>
          </a:prstGeo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D1C7AAB-F443-A4CC-2D31-D9E936547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81800" y="2240813"/>
            <a:ext cx="4867275" cy="1845412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r>
              <a:rPr lang="ko-KR" altLang="en-US" sz="1800" dirty="0"/>
              <a:t>타이머 기능을 추가하여 총 운전시간을 화면에 보이게 하였습니다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운전자가 하루동안 얼마나 운전 하는지 확인해서 휴식을 취할 수 있도록 표시</a:t>
            </a:r>
          </a:p>
        </p:txBody>
      </p:sp>
    </p:spTree>
    <p:extLst>
      <p:ext uri="{BB962C8B-B14F-4D97-AF65-F5344CB8AC3E}">
        <p14:creationId xmlns:p14="http://schemas.microsoft.com/office/powerpoint/2010/main" val="88278458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2581B3-2DFE-BA36-1B3E-67FD3798D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7125" y="2193925"/>
            <a:ext cx="4724400" cy="2035175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dirty="0"/>
              <a:t>감사합니다</a:t>
            </a:r>
            <a:r>
              <a:rPr lang="en-US" altLang="ko-KR" sz="6000" dirty="0"/>
              <a:t>.</a:t>
            </a:r>
            <a:endParaRPr lang="ko-KR" altLang="en-US" sz="6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408E94-F377-F011-0C08-AF2BA872D505}"/>
              </a:ext>
            </a:extLst>
          </p:cNvPr>
          <p:cNvSpPr txBox="1"/>
          <p:nvPr/>
        </p:nvSpPr>
        <p:spPr>
          <a:xfrm>
            <a:off x="3716112" y="3607419"/>
            <a:ext cx="45422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 MBC </a:t>
            </a:r>
            <a:r>
              <a:rPr lang="ko-KR" altLang="en-US" sz="1200" b="1" dirty="0"/>
              <a:t>아카데미 정 현희 선생님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김 </a:t>
            </a:r>
            <a:r>
              <a:rPr lang="ko-KR" altLang="en-US" sz="1200" b="1" dirty="0" err="1"/>
              <a:t>루진</a:t>
            </a:r>
            <a:r>
              <a:rPr lang="ko-KR" altLang="en-US" sz="1200" b="1" dirty="0"/>
              <a:t> 초빙강사님 감사합니다</a:t>
            </a:r>
            <a:r>
              <a:rPr lang="en-US" altLang="ko-KR" sz="1200" b="1" dirty="0"/>
              <a:t>.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40432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2F96D-07E9-819C-0F8F-C7457B2D0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 프로그램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7B92821-DC39-05CC-CBAA-7A0A36E49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6" y="2039436"/>
            <a:ext cx="2810921" cy="2805443"/>
          </a:xfrm>
        </p:spPr>
      </p:pic>
      <p:pic>
        <p:nvPicPr>
          <p:cNvPr id="9" name="그림 8">
            <a:hlinkClick r:id="rId3"/>
            <a:extLst>
              <a:ext uri="{FF2B5EF4-FFF2-40B4-BE49-F238E27FC236}">
                <a16:creationId xmlns:a16="http://schemas.microsoft.com/office/drawing/2014/main" id="{2F41B226-5541-9211-5B70-AD8720C24A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749" r="28955"/>
          <a:stretch/>
        </p:blipFill>
        <p:spPr>
          <a:xfrm>
            <a:off x="10037727" y="-234981"/>
            <a:ext cx="1636603" cy="22231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054B033-D512-EDE9-E7EF-DE2452EDD4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6500" y1="13810" x2="45200" y2="25714"/>
                        <a14:foregroundMark x1="45200" y1="25714" x2="37300" y2="51190"/>
                        <a14:foregroundMark x1="37300" y1="51190" x2="51800" y2="53095"/>
                        <a14:foregroundMark x1="51800" y1="53095" x2="62300" y2="47143"/>
                        <a14:foregroundMark x1="62300" y1="47143" x2="57100" y2="15714"/>
                        <a14:foregroundMark x1="57100" y1="15714" x2="53300" y2="14762"/>
                        <a14:backgroundMark x1="13100" y1="85952" x2="48000" y2="85000"/>
                        <a14:backgroundMark x1="48000" y1="85000" x2="83800" y2="86667"/>
                        <a14:backgroundMark x1="83800" y1="86667" x2="84900" y2="85952"/>
                        <a14:backgroundMark x1="86300" y1="90476" x2="11800" y2="904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888" r="31936" b="28274"/>
          <a:stretch/>
        </p:blipFill>
        <p:spPr>
          <a:xfrm>
            <a:off x="1070140" y="1894150"/>
            <a:ext cx="3360190" cy="287766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C221309-0E71-E1B7-AEE4-B4B0E941D81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67" t="19916" r="26500" b="19083"/>
          <a:stretch/>
        </p:blipFill>
        <p:spPr>
          <a:xfrm>
            <a:off x="4851754" y="1690688"/>
            <a:ext cx="2529483" cy="32257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EEB4F6-8F4E-89C8-6402-539904EDA2A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750" b="90000" l="10000" r="90000">
                        <a14:foregroundMark x1="41693" y1="14630" x2="52734" y2="3750"/>
                        <a14:foregroundMark x1="52734" y1="3750" x2="60885" y2="17685"/>
                        <a14:foregroundMark x1="60885" y1="17685" x2="67370" y2="39954"/>
                        <a14:foregroundMark x1="67370" y1="39954" x2="58906" y2="56806"/>
                        <a14:foregroundMark x1="58906" y1="56806" x2="45964" y2="61528"/>
                        <a14:foregroundMark x1="45964" y1="61528" x2="35182" y2="47083"/>
                        <a14:foregroundMark x1="35182" y1="47083" x2="35677" y2="23102"/>
                        <a14:foregroundMark x1="35677" y1="23102" x2="41458" y2="12917"/>
                        <a14:backgroundMark x1="83099" y1="82037" x2="72057" y2="67500"/>
                        <a14:backgroundMark x1="72057" y1="67500" x2="34167" y2="73889"/>
                        <a14:backgroundMark x1="34167" y1="73889" x2="41146" y2="99213"/>
                        <a14:backgroundMark x1="41146" y1="99213" x2="64219" y2="96343"/>
                        <a14:backgroundMark x1="64219" y1="96343" x2="83047" y2="80926"/>
                        <a14:backgroundMark x1="83047" y1="80926" x2="85260" y2="76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55" r="28861" b="32316"/>
          <a:stretch/>
        </p:blipFill>
        <p:spPr>
          <a:xfrm>
            <a:off x="2906571" y="3438122"/>
            <a:ext cx="1654633" cy="14553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6520B3-F4AC-9BF5-7652-F1D0FC561136}"/>
              </a:ext>
            </a:extLst>
          </p:cNvPr>
          <p:cNvSpPr txBox="1"/>
          <p:nvPr/>
        </p:nvSpPr>
        <p:spPr>
          <a:xfrm>
            <a:off x="1464321" y="4957319"/>
            <a:ext cx="2915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Visual Studio Code</a:t>
            </a:r>
          </a:p>
          <a:p>
            <a:pPr algn="ctr"/>
            <a:r>
              <a:rPr lang="en-US" altLang="ko-KR" dirty="0"/>
              <a:t>Python 3.8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13A7BB-8C81-F3D5-0D53-03C004261954}"/>
              </a:ext>
            </a:extLst>
          </p:cNvPr>
          <p:cNvSpPr txBox="1"/>
          <p:nvPr/>
        </p:nvSpPr>
        <p:spPr>
          <a:xfrm>
            <a:off x="4721605" y="5045715"/>
            <a:ext cx="2915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DB </a:t>
            </a:r>
            <a:r>
              <a:rPr lang="ko-KR" altLang="en-US" dirty="0"/>
              <a:t>정보 처리</a:t>
            </a:r>
            <a:endParaRPr lang="en-US" altLang="ko-KR" dirty="0"/>
          </a:p>
          <a:p>
            <a:pPr algn="ctr"/>
            <a:r>
              <a:rPr lang="en-US" altLang="ko-KR" dirty="0"/>
              <a:t>Firebase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5B235A-9678-6B54-936E-89A4848CAC41}"/>
              </a:ext>
            </a:extLst>
          </p:cNvPr>
          <p:cNvSpPr txBox="1"/>
          <p:nvPr/>
        </p:nvSpPr>
        <p:spPr>
          <a:xfrm>
            <a:off x="7828511" y="4957318"/>
            <a:ext cx="2915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어플리케이션 화면</a:t>
            </a:r>
            <a:endParaRPr lang="en-US" altLang="ko-KR" dirty="0"/>
          </a:p>
          <a:p>
            <a:pPr algn="ctr"/>
            <a:r>
              <a:rPr lang="en-US" altLang="ko-KR" dirty="0"/>
              <a:t>Android Studio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6CDA1ABA-9E9B-F3F2-596A-CC1A385C923B}"/>
              </a:ext>
            </a:extLst>
          </p:cNvPr>
          <p:cNvSpPr/>
          <p:nvPr/>
        </p:nvSpPr>
        <p:spPr>
          <a:xfrm>
            <a:off x="4355857" y="3147088"/>
            <a:ext cx="537010" cy="371790"/>
          </a:xfrm>
          <a:prstGeom prst="rightArrow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B24717BF-7034-2F4E-D25F-CC577CEF3468}"/>
              </a:ext>
            </a:extLst>
          </p:cNvPr>
          <p:cNvSpPr/>
          <p:nvPr/>
        </p:nvSpPr>
        <p:spPr>
          <a:xfrm>
            <a:off x="7510923" y="3278355"/>
            <a:ext cx="537010" cy="371790"/>
          </a:xfrm>
          <a:prstGeom prst="rightArrow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332DA6-F2C9-8A96-AB53-B6F9F3436264}"/>
              </a:ext>
            </a:extLst>
          </p:cNvPr>
          <p:cNvSpPr txBox="1"/>
          <p:nvPr/>
        </p:nvSpPr>
        <p:spPr>
          <a:xfrm>
            <a:off x="9357277" y="1461613"/>
            <a:ext cx="291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코드공유</a:t>
            </a:r>
            <a:endParaRPr lang="en-US" altLang="ko-KR" dirty="0"/>
          </a:p>
        </p:txBody>
      </p:sp>
      <p:pic>
        <p:nvPicPr>
          <p:cNvPr id="4" name="그래픽 3" descr="카메라 단색으로 채워진">
            <a:extLst>
              <a:ext uri="{FF2B5EF4-FFF2-40B4-BE49-F238E27FC236}">
                <a16:creationId xmlns:a16="http://schemas.microsoft.com/office/drawing/2014/main" id="{83E6FF07-E92F-2F8A-8582-0B5294A73D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44850" y="1587542"/>
            <a:ext cx="1559546" cy="1559546"/>
          </a:xfrm>
          <a:prstGeom prst="rect">
            <a:avLst/>
          </a:prstGeom>
        </p:spPr>
      </p:pic>
      <p:pic>
        <p:nvPicPr>
          <p:cNvPr id="6" name="그래픽 5" descr="커서 단색으로 채워진">
            <a:extLst>
              <a:ext uri="{FF2B5EF4-FFF2-40B4-BE49-F238E27FC236}">
                <a16:creationId xmlns:a16="http://schemas.microsoft.com/office/drawing/2014/main" id="{31D1285B-7996-F39C-A764-4A213DBE24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09362" y="1328383"/>
            <a:ext cx="264603" cy="2646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23A2D3-967F-8637-B87E-6E14F5AB5F71}"/>
              </a:ext>
            </a:extLst>
          </p:cNvPr>
          <p:cNvSpPr txBox="1"/>
          <p:nvPr/>
        </p:nvSpPr>
        <p:spPr>
          <a:xfrm>
            <a:off x="11341663" y="1427217"/>
            <a:ext cx="536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3512283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2B102F3-A09B-DD9C-093C-4061FB0A3596}"/>
              </a:ext>
            </a:extLst>
          </p:cNvPr>
          <p:cNvSpPr/>
          <p:nvPr/>
        </p:nvSpPr>
        <p:spPr>
          <a:xfrm>
            <a:off x="853914" y="2022125"/>
            <a:ext cx="1707777" cy="321718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8467947-6592-94C2-4673-6D52C5E8E25E}"/>
              </a:ext>
            </a:extLst>
          </p:cNvPr>
          <p:cNvSpPr/>
          <p:nvPr/>
        </p:nvSpPr>
        <p:spPr>
          <a:xfrm>
            <a:off x="3035745" y="2022125"/>
            <a:ext cx="1707777" cy="321718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492611A2-D266-892F-313B-5DD2BDD4DC79}"/>
              </a:ext>
            </a:extLst>
          </p:cNvPr>
          <p:cNvSpPr/>
          <p:nvPr/>
        </p:nvSpPr>
        <p:spPr>
          <a:xfrm>
            <a:off x="5231581" y="2024561"/>
            <a:ext cx="1707777" cy="321718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F297C96-D2CF-5435-A0E5-F6D172D8525A}"/>
              </a:ext>
            </a:extLst>
          </p:cNvPr>
          <p:cNvSpPr/>
          <p:nvPr/>
        </p:nvSpPr>
        <p:spPr>
          <a:xfrm>
            <a:off x="7264799" y="2009595"/>
            <a:ext cx="1707777" cy="321718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5F93DF39-2B30-5828-E6F0-4F198AB3D0BC}"/>
              </a:ext>
            </a:extLst>
          </p:cNvPr>
          <p:cNvSpPr/>
          <p:nvPr/>
        </p:nvSpPr>
        <p:spPr>
          <a:xfrm>
            <a:off x="9368638" y="1991093"/>
            <a:ext cx="1707777" cy="321718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B90337-47DC-FDBF-9EEC-4B11A3E6C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 구성 및 역할 </a:t>
            </a:r>
          </a:p>
        </p:txBody>
      </p:sp>
      <p:pic>
        <p:nvPicPr>
          <p:cNvPr id="5" name="내용 개체 틀 4" descr="팔짱을 낀 남자">
            <a:extLst>
              <a:ext uri="{FF2B5EF4-FFF2-40B4-BE49-F238E27FC236}">
                <a16:creationId xmlns:a16="http://schemas.microsoft.com/office/drawing/2014/main" id="{F860237F-289A-39DB-A43E-48014FFB8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0972" y="4509660"/>
            <a:ext cx="1266825" cy="1228725"/>
          </a:xfrm>
        </p:spPr>
      </p:pic>
      <p:pic>
        <p:nvPicPr>
          <p:cNvPr id="7" name="그래픽 6" descr="스웨터를 입은 남자">
            <a:extLst>
              <a:ext uri="{FF2B5EF4-FFF2-40B4-BE49-F238E27FC236}">
                <a16:creationId xmlns:a16="http://schemas.microsoft.com/office/drawing/2014/main" id="{84EEA357-9050-0F5A-744D-14AA7AE38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3010" y="4547760"/>
            <a:ext cx="1276350" cy="1190625"/>
          </a:xfrm>
          <a:prstGeom prst="rect">
            <a:avLst/>
          </a:prstGeom>
        </p:spPr>
      </p:pic>
      <p:pic>
        <p:nvPicPr>
          <p:cNvPr id="9" name="그래픽 8" descr="드레스를 입은 여자">
            <a:extLst>
              <a:ext uri="{FF2B5EF4-FFF2-40B4-BE49-F238E27FC236}">
                <a16:creationId xmlns:a16="http://schemas.microsoft.com/office/drawing/2014/main" id="{49479533-42A6-0B1A-C8DE-C0FB802C47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91023" y="4538235"/>
            <a:ext cx="1247775" cy="1200150"/>
          </a:xfrm>
          <a:prstGeom prst="rect">
            <a:avLst/>
          </a:prstGeom>
        </p:spPr>
      </p:pic>
      <p:pic>
        <p:nvPicPr>
          <p:cNvPr id="11" name="그래픽 10" descr="티셔츠를 입은 남자">
            <a:extLst>
              <a:ext uri="{FF2B5EF4-FFF2-40B4-BE49-F238E27FC236}">
                <a16:creationId xmlns:a16="http://schemas.microsoft.com/office/drawing/2014/main" id="{4D3CE408-C2F9-CCBA-EBDE-F892FDE549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29461" y="4538235"/>
            <a:ext cx="1276350" cy="1200150"/>
          </a:xfrm>
          <a:prstGeom prst="rect">
            <a:avLst/>
          </a:prstGeom>
        </p:spPr>
      </p:pic>
      <p:pic>
        <p:nvPicPr>
          <p:cNvPr id="13" name="그래픽 12" descr="줄무늬 티셔츠를 입은 여자">
            <a:extLst>
              <a:ext uri="{FF2B5EF4-FFF2-40B4-BE49-F238E27FC236}">
                <a16:creationId xmlns:a16="http://schemas.microsoft.com/office/drawing/2014/main" id="{201FA095-0D6D-246B-5B4A-1C4ADEEA32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34573" y="4576335"/>
            <a:ext cx="1209675" cy="1162050"/>
          </a:xfrm>
          <a:prstGeom prst="rect">
            <a:avLst/>
          </a:prstGeom>
        </p:spPr>
      </p:pic>
      <p:pic>
        <p:nvPicPr>
          <p:cNvPr id="15" name="그래픽 14" descr="머리를 여러 가닥으로 딴 여자">
            <a:extLst>
              <a:ext uri="{FF2B5EF4-FFF2-40B4-BE49-F238E27FC236}">
                <a16:creationId xmlns:a16="http://schemas.microsoft.com/office/drawing/2014/main" id="{5B11BD11-9CF3-41EE-851D-6A3F6C0064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45813" y="3824342"/>
            <a:ext cx="815595" cy="1016700"/>
          </a:xfrm>
          <a:prstGeom prst="rect">
            <a:avLst/>
          </a:prstGeom>
        </p:spPr>
      </p:pic>
      <p:pic>
        <p:nvPicPr>
          <p:cNvPr id="17" name="그래픽 16" descr="긴 머리를 가진 여자">
            <a:extLst>
              <a:ext uri="{FF2B5EF4-FFF2-40B4-BE49-F238E27FC236}">
                <a16:creationId xmlns:a16="http://schemas.microsoft.com/office/drawing/2014/main" id="{A5E09E4D-ABC6-1742-E2CB-C58CBDDA95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60556" y="3752710"/>
            <a:ext cx="1114145" cy="1237939"/>
          </a:xfrm>
          <a:prstGeom prst="rect">
            <a:avLst/>
          </a:prstGeom>
        </p:spPr>
      </p:pic>
      <p:pic>
        <p:nvPicPr>
          <p:cNvPr id="19" name="그래픽 18" descr="앞머리가 있는 소녀">
            <a:extLst>
              <a:ext uri="{FF2B5EF4-FFF2-40B4-BE49-F238E27FC236}">
                <a16:creationId xmlns:a16="http://schemas.microsoft.com/office/drawing/2014/main" id="{C399C23D-0689-1EB5-FAF2-BEF8C09F07B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35399" y="3856210"/>
            <a:ext cx="1008022" cy="1383100"/>
          </a:xfrm>
          <a:prstGeom prst="rect">
            <a:avLst/>
          </a:prstGeom>
        </p:spPr>
      </p:pic>
      <p:pic>
        <p:nvPicPr>
          <p:cNvPr id="21" name="그래픽 20" descr="짧은 머리를 한 소년">
            <a:extLst>
              <a:ext uri="{FF2B5EF4-FFF2-40B4-BE49-F238E27FC236}">
                <a16:creationId xmlns:a16="http://schemas.microsoft.com/office/drawing/2014/main" id="{369318DE-6A06-9BEF-A5DB-08667AEB2E2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925523" y="3856210"/>
            <a:ext cx="695325" cy="843509"/>
          </a:xfrm>
          <a:prstGeom prst="rect">
            <a:avLst/>
          </a:prstGeom>
        </p:spPr>
      </p:pic>
      <p:pic>
        <p:nvPicPr>
          <p:cNvPr id="23" name="그래픽 22" descr="짧은 머리를 한 아이">
            <a:extLst>
              <a:ext uri="{FF2B5EF4-FFF2-40B4-BE49-F238E27FC236}">
                <a16:creationId xmlns:a16="http://schemas.microsoft.com/office/drawing/2014/main" id="{0E9987B5-4AC0-AD67-CD1F-2093C06E3C3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91264" y="3827418"/>
            <a:ext cx="726239" cy="845294"/>
          </a:xfrm>
          <a:prstGeom prst="rect">
            <a:avLst/>
          </a:prstGeom>
        </p:spPr>
      </p:pic>
      <p:pic>
        <p:nvPicPr>
          <p:cNvPr id="25" name="그래픽 24" descr="큰 눈을 가진 행복한 얼굴">
            <a:extLst>
              <a:ext uri="{FF2B5EF4-FFF2-40B4-BE49-F238E27FC236}">
                <a16:creationId xmlns:a16="http://schemas.microsoft.com/office/drawing/2014/main" id="{BA366DE7-9C68-46A5-7D10-F36C2E8AB8A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264029" y="4124595"/>
            <a:ext cx="454290" cy="429733"/>
          </a:xfrm>
          <a:prstGeom prst="rect">
            <a:avLst/>
          </a:prstGeom>
        </p:spPr>
      </p:pic>
      <p:pic>
        <p:nvPicPr>
          <p:cNvPr id="27" name="그래픽 26" descr="웃는 얼굴">
            <a:extLst>
              <a:ext uri="{FF2B5EF4-FFF2-40B4-BE49-F238E27FC236}">
                <a16:creationId xmlns:a16="http://schemas.microsoft.com/office/drawing/2014/main" id="{CA1A5AC7-A90B-6D46-F710-9B74434D8AB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858141" y="4126624"/>
            <a:ext cx="424277" cy="437536"/>
          </a:xfrm>
          <a:prstGeom prst="rect">
            <a:avLst/>
          </a:prstGeom>
        </p:spPr>
      </p:pic>
      <p:pic>
        <p:nvPicPr>
          <p:cNvPr id="29" name="그래픽 28" descr="굵은 눈썹이 있는 얼굴">
            <a:extLst>
              <a:ext uri="{FF2B5EF4-FFF2-40B4-BE49-F238E27FC236}">
                <a16:creationId xmlns:a16="http://schemas.microsoft.com/office/drawing/2014/main" id="{DD29677D-9615-459C-2591-EA4E3D4041A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585188" y="4152227"/>
            <a:ext cx="444975" cy="395533"/>
          </a:xfrm>
          <a:prstGeom prst="rect">
            <a:avLst/>
          </a:prstGeom>
        </p:spPr>
      </p:pic>
      <p:pic>
        <p:nvPicPr>
          <p:cNvPr id="31" name="그래픽 30" descr="먹는 얼굴">
            <a:extLst>
              <a:ext uri="{FF2B5EF4-FFF2-40B4-BE49-F238E27FC236}">
                <a16:creationId xmlns:a16="http://schemas.microsoft.com/office/drawing/2014/main" id="{70576F4F-F8BC-34B9-2484-AB5103A374C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022652" y="4295505"/>
            <a:ext cx="354919" cy="366010"/>
          </a:xfrm>
          <a:prstGeom prst="rect">
            <a:avLst/>
          </a:prstGeom>
        </p:spPr>
      </p:pic>
      <p:pic>
        <p:nvPicPr>
          <p:cNvPr id="33" name="그래픽 32" descr="행복한 얼굴">
            <a:extLst>
              <a:ext uri="{FF2B5EF4-FFF2-40B4-BE49-F238E27FC236}">
                <a16:creationId xmlns:a16="http://schemas.microsoft.com/office/drawing/2014/main" id="{A05F024B-BB5F-1B1D-38B5-037F85795F1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185191" y="4169427"/>
            <a:ext cx="340243" cy="40691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488425D-E10E-6939-F070-6DD5C795E62F}"/>
              </a:ext>
            </a:extLst>
          </p:cNvPr>
          <p:cNvSpPr txBox="1"/>
          <p:nvPr/>
        </p:nvSpPr>
        <p:spPr>
          <a:xfrm>
            <a:off x="1226308" y="5738385"/>
            <a:ext cx="100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조 준형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A29934-55E0-BD51-DF18-6312F2F8D261}"/>
              </a:ext>
            </a:extLst>
          </p:cNvPr>
          <p:cNvSpPr txBox="1"/>
          <p:nvPr/>
        </p:nvSpPr>
        <p:spPr>
          <a:xfrm>
            <a:off x="3402425" y="5785699"/>
            <a:ext cx="100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김 현희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BF2AE3-9D06-842E-F305-11DA1148CCD7}"/>
              </a:ext>
            </a:extLst>
          </p:cNvPr>
          <p:cNvSpPr txBox="1"/>
          <p:nvPr/>
        </p:nvSpPr>
        <p:spPr>
          <a:xfrm>
            <a:off x="5578542" y="5760084"/>
            <a:ext cx="100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윤 혜정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A200B34-BF80-D81D-3BA9-1A7356AD4851}"/>
              </a:ext>
            </a:extLst>
          </p:cNvPr>
          <p:cNvSpPr txBox="1"/>
          <p:nvPr/>
        </p:nvSpPr>
        <p:spPr>
          <a:xfrm>
            <a:off x="7754659" y="5737861"/>
            <a:ext cx="100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이 준영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8E54A0-3C24-BFB1-FD5C-D786B81DA4BD}"/>
              </a:ext>
            </a:extLst>
          </p:cNvPr>
          <p:cNvSpPr txBox="1"/>
          <p:nvPr/>
        </p:nvSpPr>
        <p:spPr>
          <a:xfrm>
            <a:off x="9930775" y="5742328"/>
            <a:ext cx="100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허 민정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1908F0-BCB9-4656-A13B-F438B4768A03}"/>
              </a:ext>
            </a:extLst>
          </p:cNvPr>
          <p:cNvSpPr txBox="1"/>
          <p:nvPr/>
        </p:nvSpPr>
        <p:spPr>
          <a:xfrm>
            <a:off x="925034" y="2224366"/>
            <a:ext cx="15338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딥러닝</a:t>
            </a:r>
            <a:endParaRPr lang="en-US" altLang="ko-KR" sz="1400" dirty="0"/>
          </a:p>
          <a:p>
            <a:r>
              <a:rPr lang="en-US" altLang="ko-KR" sz="1400" dirty="0"/>
              <a:t>  </a:t>
            </a:r>
            <a:r>
              <a:rPr lang="ko-KR" altLang="en-US" sz="1400" dirty="0"/>
              <a:t>모델 제작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안드로이드</a:t>
            </a:r>
            <a:endParaRPr lang="en-US" altLang="ko-KR" sz="1400" dirty="0"/>
          </a:p>
          <a:p>
            <a:r>
              <a:rPr lang="ko-KR" altLang="en-US" sz="1400" dirty="0"/>
              <a:t>  스튜디오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파이어베이스</a:t>
            </a:r>
            <a:endParaRPr lang="en-US" altLang="ko-KR" sz="1400" dirty="0"/>
          </a:p>
          <a:p>
            <a:r>
              <a:rPr lang="ko-KR" altLang="en-US" sz="1400" dirty="0"/>
              <a:t>   연결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코드 수정</a:t>
            </a:r>
            <a:endParaRPr lang="en-US" altLang="ko-KR" sz="1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4160663-3905-FDAB-DAA8-A319A2276D39}"/>
              </a:ext>
            </a:extLst>
          </p:cNvPr>
          <p:cNvSpPr txBox="1"/>
          <p:nvPr/>
        </p:nvSpPr>
        <p:spPr>
          <a:xfrm>
            <a:off x="3084761" y="2141366"/>
            <a:ext cx="16433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메인 컴퓨터</a:t>
            </a:r>
            <a:r>
              <a:rPr lang="en-US" altLang="ko-KR" sz="1400" dirty="0"/>
              <a:t>,</a:t>
            </a:r>
          </a:p>
          <a:p>
            <a:r>
              <a:rPr lang="en-US" altLang="ko-KR" sz="1400" dirty="0"/>
              <a:t>   </a:t>
            </a:r>
            <a:r>
              <a:rPr lang="ko-KR" altLang="en-US" sz="1400" dirty="0" err="1"/>
              <a:t>라즈베리파이</a:t>
            </a:r>
            <a:r>
              <a:rPr lang="ko-KR" altLang="en-US" sz="1400" dirty="0"/>
              <a:t> 사전 세팅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코드 수정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셋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FE8FCA2-0F7B-3401-8796-A7716EE1BEC1}"/>
              </a:ext>
            </a:extLst>
          </p:cNvPr>
          <p:cNvSpPr txBox="1"/>
          <p:nvPr/>
        </p:nvSpPr>
        <p:spPr>
          <a:xfrm>
            <a:off x="5318763" y="2156146"/>
            <a:ext cx="16626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셋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코드 수정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라즈베리파이</a:t>
            </a:r>
            <a:r>
              <a:rPr lang="ko-KR" altLang="en-US" sz="1400" dirty="0"/>
              <a:t> 프로그램 세팅 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보고서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08E49F4-D668-B949-B16E-8D4B8F1CA5A2}"/>
              </a:ext>
            </a:extLst>
          </p:cNvPr>
          <p:cNvSpPr txBox="1"/>
          <p:nvPr/>
        </p:nvSpPr>
        <p:spPr>
          <a:xfrm>
            <a:off x="7334462" y="2135540"/>
            <a:ext cx="16065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딥러닝 </a:t>
            </a:r>
            <a:endParaRPr lang="en-US" altLang="ko-KR" sz="1400" dirty="0"/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모델 제작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파이어베이스연결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안드로이드 </a:t>
            </a:r>
            <a:endParaRPr lang="en-US" altLang="ko-KR" sz="1400" dirty="0"/>
          </a:p>
          <a:p>
            <a:r>
              <a:rPr lang="en-US" altLang="ko-KR" sz="1400" dirty="0"/>
              <a:t>      </a:t>
            </a:r>
            <a:r>
              <a:rPr lang="ko-KR" altLang="en-US" sz="1400" dirty="0"/>
              <a:t>스튜디오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코드 수정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셋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41544B-5526-0E84-4FED-289949753870}"/>
              </a:ext>
            </a:extLst>
          </p:cNvPr>
          <p:cNvSpPr txBox="1"/>
          <p:nvPr/>
        </p:nvSpPr>
        <p:spPr>
          <a:xfrm>
            <a:off x="9497030" y="2112606"/>
            <a:ext cx="137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셋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안드로이드 스튜디오 버튼 구현</a:t>
            </a:r>
          </a:p>
        </p:txBody>
      </p:sp>
    </p:spTree>
    <p:extLst>
      <p:ext uri="{BB962C8B-B14F-4D97-AF65-F5344CB8AC3E}">
        <p14:creationId xmlns:p14="http://schemas.microsoft.com/office/powerpoint/2010/main" val="556486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90337-47DC-FDBF-9EEC-4B11A3E6C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3783"/>
            <a:ext cx="10515600" cy="1325563"/>
          </a:xfrm>
        </p:spPr>
        <p:txBody>
          <a:bodyPr/>
          <a:lstStyle/>
          <a:p>
            <a:r>
              <a:rPr lang="ko-KR" altLang="en-US" dirty="0"/>
              <a:t>일정 및 마일스톤 </a:t>
            </a:r>
          </a:p>
        </p:txBody>
      </p:sp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780C3038-4042-496B-BA8A-6206417DFC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8008702"/>
              </p:ext>
            </p:extLst>
          </p:nvPr>
        </p:nvGraphicFramePr>
        <p:xfrm>
          <a:off x="159083" y="1690688"/>
          <a:ext cx="11873834" cy="364919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24232">
                  <a:extLst>
                    <a:ext uri="{9D8B030D-6E8A-4147-A177-3AD203B41FA5}">
                      <a16:colId xmlns:a16="http://schemas.microsoft.com/office/drawing/2014/main" val="823236058"/>
                    </a:ext>
                  </a:extLst>
                </a:gridCol>
                <a:gridCol w="452284">
                  <a:extLst>
                    <a:ext uri="{9D8B030D-6E8A-4147-A177-3AD203B41FA5}">
                      <a16:colId xmlns:a16="http://schemas.microsoft.com/office/drawing/2014/main" val="424096930"/>
                    </a:ext>
                  </a:extLst>
                </a:gridCol>
                <a:gridCol w="458604">
                  <a:extLst>
                    <a:ext uri="{9D8B030D-6E8A-4147-A177-3AD203B41FA5}">
                      <a16:colId xmlns:a16="http://schemas.microsoft.com/office/drawing/2014/main" val="714236826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3527465039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2240088796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2831260838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2533690669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4072138819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1397813053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156327854"/>
                    </a:ext>
                  </a:extLst>
                </a:gridCol>
                <a:gridCol w="475767">
                  <a:extLst>
                    <a:ext uri="{9D8B030D-6E8A-4147-A177-3AD203B41FA5}">
                      <a16:colId xmlns:a16="http://schemas.microsoft.com/office/drawing/2014/main" val="3535370466"/>
                    </a:ext>
                  </a:extLst>
                </a:gridCol>
                <a:gridCol w="489983">
                  <a:extLst>
                    <a:ext uri="{9D8B030D-6E8A-4147-A177-3AD203B41FA5}">
                      <a16:colId xmlns:a16="http://schemas.microsoft.com/office/drawing/2014/main" val="345572628"/>
                    </a:ext>
                  </a:extLst>
                </a:gridCol>
                <a:gridCol w="468352">
                  <a:extLst>
                    <a:ext uri="{9D8B030D-6E8A-4147-A177-3AD203B41FA5}">
                      <a16:colId xmlns:a16="http://schemas.microsoft.com/office/drawing/2014/main" val="1203754390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1721874785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4200669139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3503990721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3027745457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4140600805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1824715896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743436078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3810161691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418563524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2143293133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2464210965"/>
                    </a:ext>
                  </a:extLst>
                </a:gridCol>
              </a:tblGrid>
              <a:tr h="384799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4/13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4/15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4/16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4/17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4/18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4/19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4/22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4/23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4/24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4/25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4/26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4/27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4/29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4/30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5/1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5/2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5/3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5/7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5/8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5/9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5/10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5/13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5/14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4382866"/>
                  </a:ext>
                </a:extLst>
              </a:tr>
              <a:tr h="344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주제 선정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094042"/>
                  </a:ext>
                </a:extLst>
              </a:tr>
              <a:tr h="333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데이터셋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346789"/>
                  </a:ext>
                </a:extLst>
              </a:tr>
              <a:tr h="333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모델제작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087703"/>
                  </a:ext>
                </a:extLst>
              </a:tr>
              <a:tr h="333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모델수정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143459"/>
                  </a:ext>
                </a:extLst>
              </a:tr>
              <a:tr h="3338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안드로이드 스튜디오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rgbClr val="EA7C7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rgbClr val="EA7C7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rgbClr val="EA7C7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rgbClr val="EA7C7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rgbClr val="EA7C7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rgbClr val="EA7C7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rgbClr val="EA7C7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213074"/>
                  </a:ext>
                </a:extLst>
              </a:tr>
              <a:tr h="3338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solidFill>
                            <a:sysClr val="windowText" lastClr="000000"/>
                          </a:solidFill>
                        </a:rPr>
                        <a:t>파이어베이스연동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361673"/>
                  </a:ext>
                </a:extLst>
              </a:tr>
              <a:tr h="333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ysClr val="windowText" lastClr="000000"/>
                          </a:solidFill>
                        </a:rPr>
                        <a:t>라즈베리파이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세팅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503325"/>
                  </a:ext>
                </a:extLst>
              </a:tr>
              <a:tr h="333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ysClr val="windowText" lastClr="000000"/>
                          </a:solidFill>
                        </a:rPr>
                        <a:t>라즈베리파이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가동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54587"/>
                  </a:ext>
                </a:extLst>
              </a:tr>
              <a:tr h="333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보고서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144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8854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86FB3-F2E1-5C8E-594F-F0C1D5F1B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49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7200" dirty="0"/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1082695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D79B2F-7267-32B1-72F7-EC528172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83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프로젝트 제작 계기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F84BBA7-8AD3-EAA5-3689-3A0E3224A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143" y="1342491"/>
            <a:ext cx="3811714" cy="3203867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0E7619-B4EA-6030-53E2-C7A5A22D7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09" y="2197897"/>
            <a:ext cx="3871452" cy="38714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15B3812-A3F9-4218-D853-9FF93F5F7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104" y="3020205"/>
            <a:ext cx="4371234" cy="304914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C9BBCA-6886-21CA-B73F-02939894643E}"/>
              </a:ext>
            </a:extLst>
          </p:cNvPr>
          <p:cNvSpPr/>
          <p:nvPr/>
        </p:nvSpPr>
        <p:spPr>
          <a:xfrm>
            <a:off x="4798143" y="1860696"/>
            <a:ext cx="1297858" cy="344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420D22D-AC45-30C0-BD51-D445DA56AA74}"/>
              </a:ext>
            </a:extLst>
          </p:cNvPr>
          <p:cNvSpPr/>
          <p:nvPr/>
        </p:nvSpPr>
        <p:spPr>
          <a:xfrm>
            <a:off x="8001857" y="5643852"/>
            <a:ext cx="3010272" cy="344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B47756B-C72B-45B4-1983-5C19DDBED872}"/>
              </a:ext>
            </a:extLst>
          </p:cNvPr>
          <p:cNvSpPr/>
          <p:nvPr/>
        </p:nvSpPr>
        <p:spPr>
          <a:xfrm>
            <a:off x="578447" y="4192518"/>
            <a:ext cx="994714" cy="16675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E8066B-8E5B-1111-10D6-25360A063908}"/>
              </a:ext>
            </a:extLst>
          </p:cNvPr>
          <p:cNvSpPr txBox="1"/>
          <p:nvPr/>
        </p:nvSpPr>
        <p:spPr>
          <a:xfrm>
            <a:off x="8341015" y="1807027"/>
            <a:ext cx="3962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음주운전보다도 </a:t>
            </a:r>
            <a:endParaRPr lang="en-US" altLang="ko-KR" sz="2800" b="1" dirty="0"/>
          </a:p>
          <a:p>
            <a:r>
              <a:rPr lang="en-US" altLang="ko-KR" sz="2800" b="1" dirty="0"/>
              <a:t>     </a:t>
            </a:r>
            <a:r>
              <a:rPr lang="ko-KR" altLang="en-US" sz="2800" b="1" dirty="0"/>
              <a:t>위험한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졸음운전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531761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0B158-6C1A-6DE8-FA6D-331B4A39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목적 및 목표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2246289-7466-9E4B-89DC-8CC014E118E0}"/>
              </a:ext>
            </a:extLst>
          </p:cNvPr>
          <p:cNvSpPr txBox="1">
            <a:spLocks/>
          </p:cNvSpPr>
          <p:nvPr/>
        </p:nvSpPr>
        <p:spPr>
          <a:xfrm>
            <a:off x="581025" y="1253331"/>
            <a:ext cx="110299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목적</a:t>
            </a:r>
            <a:endParaRPr lang="en-US" altLang="ko-KR" dirty="0"/>
          </a:p>
          <a:p>
            <a:r>
              <a:rPr lang="ko-KR" altLang="en-US" sz="1800" dirty="0"/>
              <a:t>졸음운전 사고는 많은 인명피해가 되는 중대사고이기 때문에 사고 대비가 필요하다</a:t>
            </a:r>
            <a:endParaRPr lang="en-US" altLang="ko-KR" sz="1800" dirty="0"/>
          </a:p>
          <a:p>
            <a:r>
              <a:rPr lang="ko-KR" altLang="en-US" sz="1800" dirty="0"/>
              <a:t>딥러닝 모델을 이용하여 졸음운전을 감지 후 정보를 누적하는 프로그램 구현</a:t>
            </a:r>
            <a:endParaRPr lang="en-US" altLang="ko-KR" sz="1800" dirty="0"/>
          </a:p>
          <a:p>
            <a:r>
              <a:rPr lang="ko-KR" altLang="en-US" sz="1800" dirty="0"/>
              <a:t>해당 정보를 받아와 운전자에게 전달하는 프로그램 구현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ko-KR" altLang="en-US" dirty="0"/>
              <a:t>목표</a:t>
            </a:r>
            <a:endParaRPr lang="en-US" altLang="ko-KR" dirty="0"/>
          </a:p>
          <a:p>
            <a:r>
              <a:rPr lang="ko-KR" altLang="en-US" sz="1800" dirty="0"/>
              <a:t>졸음 운전을 감지하여 기록을 누적</a:t>
            </a:r>
            <a:r>
              <a:rPr lang="en-US" altLang="ko-KR" sz="1800" dirty="0"/>
              <a:t>, </a:t>
            </a:r>
            <a:r>
              <a:rPr lang="ko-KR" altLang="en-US" sz="1800" dirty="0"/>
              <a:t>누적 정보를 운전자에게 전달하여 해당 시간대 운전에 대한 경각심 부여</a:t>
            </a:r>
            <a:endParaRPr lang="en-US" altLang="ko-KR" sz="1800" dirty="0"/>
          </a:p>
          <a:p>
            <a:r>
              <a:rPr lang="en-US" altLang="ko-KR" sz="1800" dirty="0"/>
              <a:t>vgg16 </a:t>
            </a:r>
            <a:r>
              <a:rPr lang="ko-KR" altLang="en-US" sz="1800" dirty="0"/>
              <a:t>을 이용한 모델에서 얻은 정보를 클라우드에 올리고 어플리케이션으로 전달하는 프로그램</a:t>
            </a:r>
            <a:endParaRPr lang="en-US" altLang="ko-KR" sz="1800" dirty="0"/>
          </a:p>
          <a:p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7937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G마켓 산스 TTF Bold"/>
        <a:ea typeface="G마켓 산스 TTF Bold"/>
        <a:cs typeface=""/>
      </a:majorFont>
      <a:minorFont>
        <a:latin typeface="G마켓 산스 TTF Medium"/>
        <a:ea typeface="G마켓 산스 TTF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2413</TotalTime>
  <Words>913</Words>
  <Application>Microsoft Office PowerPoint</Application>
  <PresentationFormat>와이드스크린</PresentationFormat>
  <Paragraphs>265</Paragraphs>
  <Slides>34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G마켓 산스 TTF Bold</vt:lpstr>
      <vt:lpstr>G마켓 산스 TTF Medium</vt:lpstr>
      <vt:lpstr>맑은 고딕</vt:lpstr>
      <vt:lpstr>Arial</vt:lpstr>
      <vt:lpstr>Consolas</vt:lpstr>
      <vt:lpstr>Wingdings</vt:lpstr>
      <vt:lpstr>Office 테마</vt:lpstr>
      <vt:lpstr>AI를 활용한 졸음운전 사고예방 알람 서비스</vt:lpstr>
      <vt:lpstr>목차</vt:lpstr>
      <vt:lpstr>프로젝트</vt:lpstr>
      <vt:lpstr>사용 프로그램</vt:lpstr>
      <vt:lpstr>팀 구성 및 역할 </vt:lpstr>
      <vt:lpstr>일정 및 마일스톤 </vt:lpstr>
      <vt:lpstr>개요</vt:lpstr>
      <vt:lpstr>프로젝트 제작 계기</vt:lpstr>
      <vt:lpstr>목적 및 목표</vt:lpstr>
      <vt:lpstr>프로젝트 개요</vt:lpstr>
      <vt:lpstr>프로세스 </vt:lpstr>
      <vt:lpstr>파이썬 </vt:lpstr>
      <vt:lpstr>안드로이드 스튜디오 </vt:lpstr>
      <vt:lpstr>PowerPoint 프레젠테이션</vt:lpstr>
      <vt:lpstr>PowerPoint 프레젠테이션</vt:lpstr>
      <vt:lpstr>주요 결과</vt:lpstr>
      <vt:lpstr>결과</vt:lpstr>
      <vt:lpstr>결과</vt:lpstr>
      <vt:lpstr>결과</vt:lpstr>
      <vt:lpstr>결과</vt:lpstr>
      <vt:lpstr>결과</vt:lpstr>
      <vt:lpstr>결과</vt:lpstr>
      <vt:lpstr>과제의 개선사항</vt:lpstr>
      <vt:lpstr>과제의 개선사항(모델)</vt:lpstr>
      <vt:lpstr>과제의 개선사항(추가 기능)</vt:lpstr>
      <vt:lpstr>과제의 개선사항(추가기능)</vt:lpstr>
      <vt:lpstr>느낀점</vt:lpstr>
      <vt:lpstr>추후 계획</vt:lpstr>
      <vt:lpstr>추후 계획</vt:lpstr>
      <vt:lpstr>1차 추가 기능 업데이트</vt:lpstr>
      <vt:lpstr>1차 업데이트 결과화면</vt:lpstr>
      <vt:lpstr>1차 추가 기능 업데이트</vt:lpstr>
      <vt:lpstr>1차 추가 기능 업데이트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AI를 활용한 졸음운전 사고예방 알람 서비스</dc:title>
  <dc:creator>GCA</dc:creator>
  <cp:lastModifiedBy>tj</cp:lastModifiedBy>
  <cp:revision>41</cp:revision>
  <dcterms:created xsi:type="dcterms:W3CDTF">2024-05-08T08:16:00Z</dcterms:created>
  <dcterms:modified xsi:type="dcterms:W3CDTF">2024-06-26T02:40:58Z</dcterms:modified>
</cp:coreProperties>
</file>